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Fira Mono" panose="020B0509050000020004" pitchFamily="49" charset="0"/>
      <p:regular r:id="rId10"/>
      <p:bold r:id="rId11"/>
    </p:embeddedFont>
    <p:embeddedFont>
      <p:font typeface="Fira Sans" panose="020B0503050000020004" pitchFamily="34" charset="0"/>
      <p:regular r:id="rId12"/>
      <p:bold r:id="rId13"/>
      <p:italic r:id="rId14"/>
      <p:boldItalic r:id="rId15"/>
    </p:embeddedFont>
    <p:embeddedFont>
      <p:font typeface="Lora Bold Italics" panose="020B0604020202020204" charset="0"/>
      <p:regular r:id="rId16"/>
    </p:embeddedFont>
    <p:embeddedFont>
      <p:font typeface="Lora Italic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F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hyperlink" Target="https://drive.google.com/file/d/1uFSttGYmPqPQp8pEzwGE1rPgHca-oHkB/view?usp=drive_link" TargetMode="External"/><Relationship Id="rId3" Type="http://schemas.openxmlformats.org/officeDocument/2006/relationships/image" Target="../media/image15.svg"/><Relationship Id="rId7" Type="http://schemas.openxmlformats.org/officeDocument/2006/relationships/hyperlink" Target="https://drive.google.com/file/d/1FcTCMOi8LGAG9Pzk21npWcucrHkZ4ZlR/view?usp=drive_link"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s://drive.google.com/file/d/1i32IfdA-n_8YrCkwYfrnM_ZQaDcH9wYO/view?usp=drive_link" TargetMode="External"/><Relationship Id="rId5" Type="http://schemas.openxmlformats.org/officeDocument/2006/relationships/image" Target="../media/image17.svg"/><Relationship Id="rId10" Type="http://schemas.openxmlformats.org/officeDocument/2006/relationships/hyperlink" Target="https://drive.google.com/file/d/17u1UyWmrQF6HyIfUFQ2xmV4HvCU0lLF_/view?usp=drive_link" TargetMode="External"/><Relationship Id="rId4" Type="http://schemas.openxmlformats.org/officeDocument/2006/relationships/image" Target="../media/image16.png"/><Relationship Id="rId9" Type="http://schemas.openxmlformats.org/officeDocument/2006/relationships/hyperlink" Target="https://drive.google.com/file/d/1xlY37uXsr90vfBTaIBJPa4IFtO4gtOX4/view?usp=drive_lin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hyperlink" Target="https://drive.google.com/file/d/1uFSttGYmPqPQp8pEzwGE1rPgHca-oHkB/view?usp=drive_link" TargetMode="External"/><Relationship Id="rId5" Type="http://schemas.openxmlformats.org/officeDocument/2006/relationships/hyperlink" Target="https://drive.google.com/file/d/1xlY37uXsr90vfBTaIBJPa4IFtO4gtOX4/view?usp=drive_link" TargetMode="Externa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tm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8336" y="3144735"/>
            <a:ext cx="10665115" cy="3493649"/>
          </a:xfrm>
          <a:prstGeom prst="rect">
            <a:avLst/>
          </a:prstGeom>
        </p:spPr>
        <p:txBody>
          <a:bodyPr wrap="square" lIns="0" tIns="0" rIns="0" bIns="0" rtlCol="0" anchor="t">
            <a:spAutoFit/>
          </a:bodyPr>
          <a:lstStyle/>
          <a:p>
            <a:pPr algn="l">
              <a:lnSpc>
                <a:spcPts val="9280"/>
              </a:lnSpc>
            </a:pPr>
            <a:r>
              <a:rPr lang="en-US" sz="6629" b="1" i="1" spc="285" dirty="0">
                <a:solidFill>
                  <a:srgbClr val="152225"/>
                </a:solidFill>
                <a:latin typeface="Lora Bold Italics"/>
                <a:ea typeface="Lora Bold Italics"/>
                <a:cs typeface="Lora Bold Italics"/>
                <a:sym typeface="Lora Bold Italics"/>
              </a:rPr>
              <a:t>Literature Review &amp; Progress </a:t>
            </a:r>
          </a:p>
          <a:p>
            <a:pPr marL="0" lvl="0" indent="0" algn="l">
              <a:lnSpc>
                <a:spcPts val="9280"/>
              </a:lnSpc>
            </a:pPr>
            <a:endParaRPr lang="en-US" sz="6629" b="1" i="1" spc="285" dirty="0">
              <a:solidFill>
                <a:srgbClr val="152225"/>
              </a:solidFill>
              <a:latin typeface="Lora Bold Italics"/>
              <a:ea typeface="Lora Bold Italics"/>
              <a:cs typeface="Lora Bold Italics"/>
              <a:sym typeface="Lora Bold Italics"/>
            </a:endParaRPr>
          </a:p>
        </p:txBody>
      </p:sp>
      <p:grpSp>
        <p:nvGrpSpPr>
          <p:cNvPr id="3" name="Group 3"/>
          <p:cNvGrpSpPr/>
          <p:nvPr/>
        </p:nvGrpSpPr>
        <p:grpSpPr>
          <a:xfrm>
            <a:off x="235635" y="5442314"/>
            <a:ext cx="10455832" cy="2392139"/>
            <a:chOff x="0" y="-26381"/>
            <a:chExt cx="1410122" cy="249702"/>
          </a:xfrm>
        </p:grpSpPr>
        <p:sp>
          <p:nvSpPr>
            <p:cNvPr id="4" name="Freeform 4"/>
            <p:cNvSpPr/>
            <p:nvPr/>
          </p:nvSpPr>
          <p:spPr>
            <a:xfrm>
              <a:off x="0" y="0"/>
              <a:ext cx="1389847" cy="173502"/>
            </a:xfrm>
            <a:custGeom>
              <a:avLst/>
              <a:gdLst/>
              <a:ahLst/>
              <a:cxnLst/>
              <a:rect l="l" t="t" r="r" b="b"/>
              <a:pathLst>
                <a:path w="1389847" h="173502">
                  <a:moveTo>
                    <a:pt x="17605" y="0"/>
                  </a:moveTo>
                  <a:lnTo>
                    <a:pt x="1372242" y="0"/>
                  </a:lnTo>
                  <a:cubicBezTo>
                    <a:pt x="1376911" y="0"/>
                    <a:pt x="1381389" y="1855"/>
                    <a:pt x="1384691" y="5156"/>
                  </a:cubicBezTo>
                  <a:cubicBezTo>
                    <a:pt x="1387993" y="8458"/>
                    <a:pt x="1389847" y="12936"/>
                    <a:pt x="1389847" y="17605"/>
                  </a:cubicBezTo>
                  <a:lnTo>
                    <a:pt x="1389847" y="155897"/>
                  </a:lnTo>
                  <a:cubicBezTo>
                    <a:pt x="1389847" y="160566"/>
                    <a:pt x="1387993" y="165044"/>
                    <a:pt x="1384691" y="168346"/>
                  </a:cubicBezTo>
                  <a:cubicBezTo>
                    <a:pt x="1381389" y="171647"/>
                    <a:pt x="1376911" y="173502"/>
                    <a:pt x="1372242" y="173502"/>
                  </a:cubicBezTo>
                  <a:lnTo>
                    <a:pt x="17605" y="173502"/>
                  </a:lnTo>
                  <a:cubicBezTo>
                    <a:pt x="7882" y="173502"/>
                    <a:pt x="0" y="165620"/>
                    <a:pt x="0" y="155897"/>
                  </a:cubicBezTo>
                  <a:lnTo>
                    <a:pt x="0" y="17605"/>
                  </a:lnTo>
                  <a:cubicBezTo>
                    <a:pt x="0" y="12936"/>
                    <a:pt x="1855" y="8458"/>
                    <a:pt x="5156" y="5156"/>
                  </a:cubicBezTo>
                  <a:cubicBezTo>
                    <a:pt x="8458" y="1855"/>
                    <a:pt x="12936" y="0"/>
                    <a:pt x="17605" y="0"/>
                  </a:cubicBezTo>
                  <a:close/>
                </a:path>
              </a:pathLst>
            </a:custGeom>
            <a:solidFill>
              <a:srgbClr val="DDEFF2"/>
            </a:solidFill>
            <a:ln cap="sq">
              <a:noFill/>
              <a:prstDash val="solid"/>
              <a:miter/>
            </a:ln>
          </p:spPr>
        </p:sp>
        <p:sp>
          <p:nvSpPr>
            <p:cNvPr id="5" name="TextBox 5"/>
            <p:cNvSpPr txBox="1"/>
            <p:nvPr/>
          </p:nvSpPr>
          <p:spPr>
            <a:xfrm>
              <a:off x="20275" y="-26381"/>
              <a:ext cx="1389847" cy="249702"/>
            </a:xfrm>
            <a:prstGeom prst="rect">
              <a:avLst/>
            </a:prstGeom>
          </p:spPr>
          <p:txBody>
            <a:bodyPr lIns="50800" tIns="50800" rIns="50800" bIns="50800" rtlCol="0" anchor="ctr"/>
            <a:lstStyle/>
            <a:p>
              <a:pPr marL="0" lvl="0" indent="0" algn="ctr">
                <a:lnSpc>
                  <a:spcPts val="4159"/>
                </a:lnSpc>
                <a:spcBef>
                  <a:spcPct val="0"/>
                </a:spcBef>
              </a:pPr>
              <a:r>
                <a:rPr lang="en-US" sz="2718" i="1" spc="168" dirty="0">
                  <a:solidFill>
                    <a:srgbClr val="152225"/>
                  </a:solidFill>
                  <a:latin typeface="Lora Italics"/>
                  <a:ea typeface="Lora Italics"/>
                  <a:cs typeface="Lora Italics"/>
                  <a:sym typeface="Lora Italics"/>
                </a:rPr>
                <a:t>Presented by Team 1 (Supriyo Pal, Trina Chowdhury, Hadiya Mushtaq, Sahil </a:t>
              </a:r>
              <a:r>
                <a:rPr lang="en-US" sz="2718" i="1" spc="168" dirty="0" err="1">
                  <a:solidFill>
                    <a:srgbClr val="152225"/>
                  </a:solidFill>
                  <a:latin typeface="Lora Italics"/>
                  <a:ea typeface="Lora Italics"/>
                  <a:cs typeface="Lora Italics"/>
                  <a:sym typeface="Lora Italics"/>
                </a:rPr>
                <a:t>Jayprakash</a:t>
              </a:r>
              <a:r>
                <a:rPr lang="en-US" sz="2718" i="1" spc="168" dirty="0">
                  <a:solidFill>
                    <a:srgbClr val="152225"/>
                  </a:solidFill>
                  <a:latin typeface="Lora Italics"/>
                  <a:ea typeface="Lora Italics"/>
                  <a:cs typeface="Lora Italics"/>
                  <a:sym typeface="Lora Italics"/>
                </a:rPr>
                <a:t> Singh, </a:t>
              </a:r>
              <a:r>
                <a:rPr lang="en-US" sz="2718" i="1" spc="168" dirty="0" err="1">
                  <a:solidFill>
                    <a:srgbClr val="152225"/>
                  </a:solidFill>
                  <a:latin typeface="Lora Italics"/>
                  <a:ea typeface="Lora Italics"/>
                  <a:cs typeface="Lora Italics"/>
                  <a:sym typeface="Lora Italics"/>
                </a:rPr>
                <a:t>Riket</a:t>
              </a:r>
              <a:r>
                <a:rPr lang="en-US" sz="2718" i="1" spc="168" dirty="0">
                  <a:solidFill>
                    <a:srgbClr val="152225"/>
                  </a:solidFill>
                  <a:latin typeface="Lora Italics"/>
                  <a:ea typeface="Lora Italics"/>
                  <a:cs typeface="Lora Italics"/>
                  <a:sym typeface="Lora Italics"/>
                </a:rPr>
                <a:t> Ram Bhosale)</a:t>
              </a:r>
            </a:p>
          </p:txBody>
        </p:sp>
      </p:grpSp>
      <p:sp>
        <p:nvSpPr>
          <p:cNvPr id="8" name="Freeform 8"/>
          <p:cNvSpPr/>
          <p:nvPr/>
        </p:nvSpPr>
        <p:spPr>
          <a:xfrm rot="-10800000">
            <a:off x="-1824381" y="-1233661"/>
            <a:ext cx="8014741" cy="2987313"/>
          </a:xfrm>
          <a:custGeom>
            <a:avLst/>
            <a:gdLst/>
            <a:ahLst/>
            <a:cxnLst/>
            <a:rect l="l" t="t" r="r" b="b"/>
            <a:pathLst>
              <a:path w="8014741" h="2987313">
                <a:moveTo>
                  <a:pt x="0" y="0"/>
                </a:moveTo>
                <a:lnTo>
                  <a:pt x="8014741" y="0"/>
                </a:lnTo>
                <a:lnTo>
                  <a:pt x="8014741" y="2987313"/>
                </a:lnTo>
                <a:lnTo>
                  <a:pt x="0" y="298731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Freeform 9"/>
          <p:cNvSpPr/>
          <p:nvPr/>
        </p:nvSpPr>
        <p:spPr>
          <a:xfrm rot="-10151202">
            <a:off x="-1208043" y="8505971"/>
            <a:ext cx="3299187" cy="4077647"/>
          </a:xfrm>
          <a:custGeom>
            <a:avLst/>
            <a:gdLst/>
            <a:ahLst/>
            <a:cxnLst/>
            <a:rect l="l" t="t" r="r" b="b"/>
            <a:pathLst>
              <a:path w="3299187" h="4077647">
                <a:moveTo>
                  <a:pt x="0" y="0"/>
                </a:moveTo>
                <a:lnTo>
                  <a:pt x="3299188" y="0"/>
                </a:lnTo>
                <a:lnTo>
                  <a:pt x="3299188" y="4077647"/>
                </a:lnTo>
                <a:lnTo>
                  <a:pt x="0" y="40776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12"/>
          <p:cNvSpPr txBox="1"/>
          <p:nvPr/>
        </p:nvSpPr>
        <p:spPr>
          <a:xfrm>
            <a:off x="238093" y="1108888"/>
            <a:ext cx="11904533" cy="1335302"/>
          </a:xfrm>
          <a:prstGeom prst="rect">
            <a:avLst/>
          </a:prstGeom>
        </p:spPr>
        <p:txBody>
          <a:bodyPr lIns="0" tIns="0" rIns="0" bIns="0" rtlCol="0" anchor="t">
            <a:spAutoFit/>
          </a:bodyPr>
          <a:lstStyle/>
          <a:p>
            <a:pPr marL="0" lvl="0" indent="0" algn="l">
              <a:lnSpc>
                <a:spcPts val="11200"/>
              </a:lnSpc>
            </a:pPr>
            <a:r>
              <a:rPr lang="en-US" sz="8000" b="1" i="1" spc="344" dirty="0">
                <a:solidFill>
                  <a:srgbClr val="152225"/>
                </a:solidFill>
                <a:latin typeface="Lora Bold Italics"/>
                <a:ea typeface="Lora Bold Italics"/>
                <a:cs typeface="Lora Bold Italics"/>
                <a:sym typeface="Lora Bold Italics"/>
              </a:rPr>
              <a:t>Generative Narrative</a:t>
            </a:r>
          </a:p>
        </p:txBody>
      </p:sp>
      <p:grpSp>
        <p:nvGrpSpPr>
          <p:cNvPr id="13" name="Group 13"/>
          <p:cNvGrpSpPr/>
          <p:nvPr/>
        </p:nvGrpSpPr>
        <p:grpSpPr>
          <a:xfrm>
            <a:off x="2923588" y="7401051"/>
            <a:ext cx="5438904" cy="1777061"/>
            <a:chOff x="0" y="-76200"/>
            <a:chExt cx="1389847" cy="387677"/>
          </a:xfrm>
        </p:grpSpPr>
        <p:sp>
          <p:nvSpPr>
            <p:cNvPr id="14" name="Freeform 14"/>
            <p:cNvSpPr/>
            <p:nvPr/>
          </p:nvSpPr>
          <p:spPr>
            <a:xfrm>
              <a:off x="0" y="0"/>
              <a:ext cx="1389847" cy="311477"/>
            </a:xfrm>
            <a:custGeom>
              <a:avLst/>
              <a:gdLst/>
              <a:ahLst/>
              <a:cxnLst/>
              <a:rect l="l" t="t" r="r" b="b"/>
              <a:pathLst>
                <a:path w="1389847" h="311477">
                  <a:moveTo>
                    <a:pt x="17605" y="0"/>
                  </a:moveTo>
                  <a:lnTo>
                    <a:pt x="1372242" y="0"/>
                  </a:lnTo>
                  <a:cubicBezTo>
                    <a:pt x="1376911" y="0"/>
                    <a:pt x="1381389" y="1855"/>
                    <a:pt x="1384691" y="5156"/>
                  </a:cubicBezTo>
                  <a:cubicBezTo>
                    <a:pt x="1387993" y="8458"/>
                    <a:pt x="1389847" y="12936"/>
                    <a:pt x="1389847" y="17605"/>
                  </a:cubicBezTo>
                  <a:lnTo>
                    <a:pt x="1389847" y="293872"/>
                  </a:lnTo>
                  <a:cubicBezTo>
                    <a:pt x="1389847" y="298541"/>
                    <a:pt x="1387993" y="303019"/>
                    <a:pt x="1384691" y="306321"/>
                  </a:cubicBezTo>
                  <a:cubicBezTo>
                    <a:pt x="1381389" y="309622"/>
                    <a:pt x="1376911" y="311477"/>
                    <a:pt x="1372242" y="311477"/>
                  </a:cubicBezTo>
                  <a:lnTo>
                    <a:pt x="17605" y="311477"/>
                  </a:lnTo>
                  <a:cubicBezTo>
                    <a:pt x="12936" y="311477"/>
                    <a:pt x="8458" y="309622"/>
                    <a:pt x="5156" y="306321"/>
                  </a:cubicBezTo>
                  <a:cubicBezTo>
                    <a:pt x="1855" y="303019"/>
                    <a:pt x="0" y="298541"/>
                    <a:pt x="0" y="293872"/>
                  </a:cubicBezTo>
                  <a:lnTo>
                    <a:pt x="0" y="17605"/>
                  </a:lnTo>
                  <a:cubicBezTo>
                    <a:pt x="0" y="12936"/>
                    <a:pt x="1855" y="8458"/>
                    <a:pt x="5156" y="5156"/>
                  </a:cubicBezTo>
                  <a:cubicBezTo>
                    <a:pt x="8458" y="1855"/>
                    <a:pt x="12936" y="0"/>
                    <a:pt x="17605" y="0"/>
                  </a:cubicBezTo>
                  <a:close/>
                </a:path>
              </a:pathLst>
            </a:custGeom>
            <a:solidFill>
              <a:srgbClr val="DDEFF2"/>
            </a:solidFill>
            <a:ln cap="sq">
              <a:noFill/>
              <a:prstDash val="solid"/>
              <a:miter/>
            </a:ln>
          </p:spPr>
        </p:sp>
        <p:sp>
          <p:nvSpPr>
            <p:cNvPr id="15" name="TextBox 15"/>
            <p:cNvSpPr txBox="1"/>
            <p:nvPr/>
          </p:nvSpPr>
          <p:spPr>
            <a:xfrm>
              <a:off x="0" y="-76200"/>
              <a:ext cx="1389847" cy="387677"/>
            </a:xfrm>
            <a:prstGeom prst="rect">
              <a:avLst/>
            </a:prstGeom>
          </p:spPr>
          <p:txBody>
            <a:bodyPr lIns="50800" tIns="50800" rIns="50800" bIns="50800" rtlCol="0" anchor="ctr"/>
            <a:lstStyle/>
            <a:p>
              <a:pPr marL="0" lvl="0" indent="0" algn="ctr">
                <a:lnSpc>
                  <a:spcPts val="4159"/>
                </a:lnSpc>
                <a:spcBef>
                  <a:spcPct val="0"/>
                </a:spcBef>
              </a:pPr>
              <a:r>
                <a:rPr lang="en-US" sz="2718" i="1" spc="168" dirty="0">
                  <a:solidFill>
                    <a:srgbClr val="152225"/>
                  </a:solidFill>
                  <a:latin typeface="Lora Italics"/>
                  <a:ea typeface="Lora Italics"/>
                  <a:cs typeface="Lora Italics"/>
                  <a:sym typeface="Lora Italics"/>
                </a:rPr>
                <a:t>Project Mentor(s) </a:t>
              </a:r>
            </a:p>
            <a:p>
              <a:pPr marL="0" lvl="0" indent="0" algn="ctr">
                <a:lnSpc>
                  <a:spcPts val="4159"/>
                </a:lnSpc>
                <a:spcBef>
                  <a:spcPct val="0"/>
                </a:spcBef>
              </a:pPr>
              <a:r>
                <a:rPr lang="en-US" sz="2718" i="1" spc="168" dirty="0" err="1">
                  <a:solidFill>
                    <a:srgbClr val="152225"/>
                  </a:solidFill>
                  <a:latin typeface="Lora Italics"/>
                  <a:ea typeface="Lora Italics"/>
                  <a:cs typeface="Lora Italics"/>
                  <a:sym typeface="Lora Italics"/>
                </a:rPr>
                <a:t>Ishpreet</a:t>
              </a:r>
              <a:r>
                <a:rPr lang="en-US" sz="2718" i="1" spc="168" dirty="0">
                  <a:solidFill>
                    <a:srgbClr val="152225"/>
                  </a:solidFill>
                  <a:latin typeface="Lora Italics"/>
                  <a:ea typeface="Lora Italics"/>
                  <a:cs typeface="Lora Italics"/>
                  <a:sym typeface="Lora Italics"/>
                </a:rPr>
                <a:t> Kaur &amp; Kuljeet Singh</a:t>
              </a:r>
            </a:p>
          </p:txBody>
        </p:sp>
      </p:grpSp>
      <p:pic>
        <p:nvPicPr>
          <p:cNvPr id="19" name="Image 0" descr="preencoded.png">
            <a:extLst>
              <a:ext uri="{FF2B5EF4-FFF2-40B4-BE49-F238E27FC236}">
                <a16:creationId xmlns:a16="http://schemas.microsoft.com/office/drawing/2014/main" id="{CD54F57C-373D-31B3-F677-3DD4410043C3}"/>
              </a:ext>
            </a:extLst>
          </p:cNvPr>
          <p:cNvPicPr>
            <a:picLocks noChangeAspect="1"/>
          </p:cNvPicPr>
          <p:nvPr/>
        </p:nvPicPr>
        <p:blipFill>
          <a:blip r:embed="rId6"/>
          <a:stretch>
            <a:fillRect/>
          </a:stretch>
        </p:blipFill>
        <p:spPr>
          <a:xfrm>
            <a:off x="11552080" y="-28575"/>
            <a:ext cx="6896100" cy="10344150"/>
          </a:xfrm>
          <a:prstGeom prst="rect">
            <a:avLst/>
          </a:prstGeom>
        </p:spPr>
      </p:pic>
      <p:sp>
        <p:nvSpPr>
          <p:cNvPr id="11" name="Freeform 11"/>
          <p:cNvSpPr/>
          <p:nvPr/>
        </p:nvSpPr>
        <p:spPr>
          <a:xfrm>
            <a:off x="13535966" y="3822613"/>
            <a:ext cx="4802483" cy="987039"/>
          </a:xfrm>
          <a:custGeom>
            <a:avLst/>
            <a:gdLst/>
            <a:ahLst/>
            <a:cxnLst/>
            <a:rect l="l" t="t" r="r" b="b"/>
            <a:pathLst>
              <a:path w="4802483" h="987039">
                <a:moveTo>
                  <a:pt x="0" y="0"/>
                </a:moveTo>
                <a:lnTo>
                  <a:pt x="4802483" y="0"/>
                </a:lnTo>
                <a:lnTo>
                  <a:pt x="4802483" y="987039"/>
                </a:lnTo>
                <a:lnTo>
                  <a:pt x="0" y="987039"/>
                </a:lnTo>
                <a:lnTo>
                  <a:pt x="0" y="0"/>
                </a:lnTo>
                <a:close/>
              </a:path>
            </a:pathLst>
          </a:custGeom>
          <a:blipFill>
            <a:blip r:embed="rId7"/>
            <a:stretch>
              <a:fillRect/>
            </a:stretch>
          </a:blipFill>
        </p:spPr>
      </p:sp>
      <p:sp>
        <p:nvSpPr>
          <p:cNvPr id="10" name="Freeform 10"/>
          <p:cNvSpPr/>
          <p:nvPr/>
        </p:nvSpPr>
        <p:spPr>
          <a:xfrm>
            <a:off x="11640091" y="3318506"/>
            <a:ext cx="1824994" cy="1824994"/>
          </a:xfrm>
          <a:custGeom>
            <a:avLst/>
            <a:gdLst/>
            <a:ahLst/>
            <a:cxnLst/>
            <a:rect l="l" t="t" r="r" b="b"/>
            <a:pathLst>
              <a:path w="1824994" h="1824994">
                <a:moveTo>
                  <a:pt x="0" y="0"/>
                </a:moveTo>
                <a:lnTo>
                  <a:pt x="1824994" y="0"/>
                </a:lnTo>
                <a:lnTo>
                  <a:pt x="1824994" y="1824994"/>
                </a:lnTo>
                <a:lnTo>
                  <a:pt x="0" y="1824994"/>
                </a:lnTo>
                <a:lnTo>
                  <a:pt x="0" y="0"/>
                </a:lnTo>
                <a:close/>
              </a:path>
            </a:pathLst>
          </a:custGeom>
          <a:blipFill>
            <a:blip r:embed="rId8"/>
            <a:stretch>
              <a:fillRect/>
            </a:stretch>
          </a:blipFill>
        </p:spPr>
        <p:txBody>
          <a:bodyPr/>
          <a:lstStyle/>
          <a:p>
            <a:endParaRPr lang="en-IN" dirty="0"/>
          </a:p>
        </p:txBody>
      </p:sp>
      <p:sp>
        <p:nvSpPr>
          <p:cNvPr id="7" name="Freeform 7"/>
          <p:cNvSpPr/>
          <p:nvPr/>
        </p:nvSpPr>
        <p:spPr>
          <a:xfrm>
            <a:off x="14506344" y="-4530439"/>
            <a:ext cx="6712091" cy="8295843"/>
          </a:xfrm>
          <a:custGeom>
            <a:avLst/>
            <a:gdLst/>
            <a:ahLst/>
            <a:cxnLst/>
            <a:rect l="l" t="t" r="r" b="b"/>
            <a:pathLst>
              <a:path w="6712091" h="8295843">
                <a:moveTo>
                  <a:pt x="0" y="0"/>
                </a:moveTo>
                <a:lnTo>
                  <a:pt x="6712091" y="0"/>
                </a:lnTo>
                <a:lnTo>
                  <a:pt x="6712091" y="8295843"/>
                </a:lnTo>
                <a:lnTo>
                  <a:pt x="0" y="829584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6" name="Freeform 6"/>
          <p:cNvSpPr/>
          <p:nvPr/>
        </p:nvSpPr>
        <p:spPr>
          <a:xfrm>
            <a:off x="14280629" y="8666980"/>
            <a:ext cx="8014741" cy="2987313"/>
          </a:xfrm>
          <a:custGeom>
            <a:avLst/>
            <a:gdLst/>
            <a:ahLst/>
            <a:cxnLst/>
            <a:rect l="l" t="t" r="r" b="b"/>
            <a:pathLst>
              <a:path w="8014741" h="2987313">
                <a:moveTo>
                  <a:pt x="0" y="0"/>
                </a:moveTo>
                <a:lnTo>
                  <a:pt x="8014742" y="0"/>
                </a:lnTo>
                <a:lnTo>
                  <a:pt x="8014742" y="2987313"/>
                </a:lnTo>
                <a:lnTo>
                  <a:pt x="0" y="298731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16" name="Group 16"/>
          <p:cNvGrpSpPr/>
          <p:nvPr/>
        </p:nvGrpSpPr>
        <p:grpSpPr>
          <a:xfrm>
            <a:off x="12552588" y="8383505"/>
            <a:ext cx="5277076" cy="658765"/>
            <a:chOff x="0" y="0"/>
            <a:chExt cx="1389847" cy="173502"/>
          </a:xfrm>
        </p:grpSpPr>
        <p:sp>
          <p:nvSpPr>
            <p:cNvPr id="17" name="Freeform 17"/>
            <p:cNvSpPr/>
            <p:nvPr/>
          </p:nvSpPr>
          <p:spPr>
            <a:xfrm>
              <a:off x="0" y="0"/>
              <a:ext cx="1389847" cy="173502"/>
            </a:xfrm>
            <a:custGeom>
              <a:avLst/>
              <a:gdLst/>
              <a:ahLst/>
              <a:cxnLst/>
              <a:rect l="l" t="t" r="r" b="b"/>
              <a:pathLst>
                <a:path w="1389847" h="173502">
                  <a:moveTo>
                    <a:pt x="17605" y="0"/>
                  </a:moveTo>
                  <a:lnTo>
                    <a:pt x="1372242" y="0"/>
                  </a:lnTo>
                  <a:cubicBezTo>
                    <a:pt x="1376911" y="0"/>
                    <a:pt x="1381389" y="1855"/>
                    <a:pt x="1384691" y="5156"/>
                  </a:cubicBezTo>
                  <a:cubicBezTo>
                    <a:pt x="1387993" y="8458"/>
                    <a:pt x="1389847" y="12936"/>
                    <a:pt x="1389847" y="17605"/>
                  </a:cubicBezTo>
                  <a:lnTo>
                    <a:pt x="1389847" y="155897"/>
                  </a:lnTo>
                  <a:cubicBezTo>
                    <a:pt x="1389847" y="160566"/>
                    <a:pt x="1387993" y="165044"/>
                    <a:pt x="1384691" y="168346"/>
                  </a:cubicBezTo>
                  <a:cubicBezTo>
                    <a:pt x="1381389" y="171647"/>
                    <a:pt x="1376911" y="173502"/>
                    <a:pt x="1372242" y="173502"/>
                  </a:cubicBezTo>
                  <a:lnTo>
                    <a:pt x="17605" y="173502"/>
                  </a:lnTo>
                  <a:cubicBezTo>
                    <a:pt x="7882" y="173502"/>
                    <a:pt x="0" y="165620"/>
                    <a:pt x="0" y="155897"/>
                  </a:cubicBezTo>
                  <a:lnTo>
                    <a:pt x="0" y="17605"/>
                  </a:lnTo>
                  <a:cubicBezTo>
                    <a:pt x="0" y="12936"/>
                    <a:pt x="1855" y="8458"/>
                    <a:pt x="5156" y="5156"/>
                  </a:cubicBezTo>
                  <a:cubicBezTo>
                    <a:pt x="8458" y="1855"/>
                    <a:pt x="12936" y="0"/>
                    <a:pt x="17605" y="0"/>
                  </a:cubicBezTo>
                  <a:close/>
                </a:path>
              </a:pathLst>
            </a:custGeom>
            <a:solidFill>
              <a:srgbClr val="DDEFF2"/>
            </a:solidFill>
            <a:ln cap="sq">
              <a:noFill/>
              <a:prstDash val="solid"/>
              <a:miter/>
            </a:ln>
          </p:spPr>
        </p:sp>
        <p:sp>
          <p:nvSpPr>
            <p:cNvPr id="18" name="TextBox 18"/>
            <p:cNvSpPr txBox="1"/>
            <p:nvPr/>
          </p:nvSpPr>
          <p:spPr>
            <a:xfrm>
              <a:off x="0" y="-76200"/>
              <a:ext cx="1389847" cy="249702"/>
            </a:xfrm>
            <a:prstGeom prst="rect">
              <a:avLst/>
            </a:prstGeom>
          </p:spPr>
          <p:txBody>
            <a:bodyPr lIns="50800" tIns="50800" rIns="50800" bIns="50800" rtlCol="0" anchor="ctr"/>
            <a:lstStyle/>
            <a:p>
              <a:pPr marL="0" lvl="0" indent="0" algn="ctr">
                <a:lnSpc>
                  <a:spcPts val="4159"/>
                </a:lnSpc>
                <a:spcBef>
                  <a:spcPct val="0"/>
                </a:spcBef>
              </a:pPr>
              <a:r>
                <a:rPr lang="en-US" sz="2718" i="1" spc="168" dirty="0">
                  <a:solidFill>
                    <a:srgbClr val="152225"/>
                  </a:solidFill>
                  <a:latin typeface="Lora Italics"/>
                  <a:ea typeface="Lora Italics"/>
                  <a:cs typeface="Lora Italics"/>
                  <a:sym typeface="Lora Italics"/>
                </a:rPr>
                <a:t> 17-09-2024</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
            <a:extLst>
              <a:ext uri="{FF2B5EF4-FFF2-40B4-BE49-F238E27FC236}">
                <a16:creationId xmlns:a16="http://schemas.microsoft.com/office/drawing/2014/main" id="{F84ABB83-14FC-A423-59F0-6953FE7114A8}"/>
              </a:ext>
            </a:extLst>
          </p:cNvPr>
          <p:cNvSpPr/>
          <p:nvPr/>
        </p:nvSpPr>
        <p:spPr>
          <a:xfrm>
            <a:off x="762000" y="5122426"/>
            <a:ext cx="16357163" cy="3442124"/>
          </a:xfrm>
          <a:prstGeom prst="roundRect">
            <a:avLst>
              <a:gd name="adj" fmla="val 1674"/>
            </a:avLst>
          </a:prstGeom>
          <a:solidFill>
            <a:srgbClr val="DDEFF2"/>
          </a:solidFill>
          <a:ln/>
        </p:spPr>
      </p:sp>
      <p:sp>
        <p:nvSpPr>
          <p:cNvPr id="4" name="TextBox 4"/>
          <p:cNvSpPr txBox="1"/>
          <p:nvPr/>
        </p:nvSpPr>
        <p:spPr>
          <a:xfrm>
            <a:off x="6400800" y="3783524"/>
            <a:ext cx="6068619" cy="1226625"/>
          </a:xfrm>
          <a:prstGeom prst="rect">
            <a:avLst/>
          </a:prstGeom>
        </p:spPr>
        <p:txBody>
          <a:bodyPr lIns="0" tIns="0" rIns="0" bIns="0" rtlCol="0" anchor="t">
            <a:spAutoFit/>
          </a:bodyPr>
          <a:lstStyle/>
          <a:p>
            <a:pPr algn="l">
              <a:lnSpc>
                <a:spcPts val="10189"/>
              </a:lnSpc>
            </a:pPr>
            <a:r>
              <a:rPr lang="en-US" sz="6659" b="1" i="1" spc="286" dirty="0">
                <a:solidFill>
                  <a:srgbClr val="152225"/>
                </a:solidFill>
                <a:latin typeface="Lora Bold Italics"/>
                <a:ea typeface="Lora Bold Italics"/>
                <a:cs typeface="Lora Bold Italics"/>
                <a:sym typeface="Lora Bold Italics"/>
              </a:rPr>
              <a:t>Introduction</a:t>
            </a:r>
          </a:p>
        </p:txBody>
      </p:sp>
      <p:sp>
        <p:nvSpPr>
          <p:cNvPr id="5" name="TextBox 5"/>
          <p:cNvSpPr txBox="1"/>
          <p:nvPr/>
        </p:nvSpPr>
        <p:spPr>
          <a:xfrm>
            <a:off x="823912" y="5233750"/>
            <a:ext cx="3916332" cy="586277"/>
          </a:xfrm>
          <a:prstGeom prst="rect">
            <a:avLst/>
          </a:prstGeom>
        </p:spPr>
        <p:txBody>
          <a:bodyPr lIns="0" tIns="0" rIns="0" bIns="0" rtlCol="0" anchor="t">
            <a:spAutoFit/>
          </a:bodyPr>
          <a:lstStyle/>
          <a:p>
            <a:pPr algn="l">
              <a:lnSpc>
                <a:spcPts val="4893"/>
              </a:lnSpc>
            </a:pPr>
            <a:r>
              <a:rPr lang="en-US" sz="3198" b="1" i="1" spc="137" dirty="0">
                <a:latin typeface="Lora Bold Italics"/>
                <a:ea typeface="Lora Bold Italics"/>
                <a:cs typeface="Lora Bold Italics"/>
                <a:sym typeface="Lora Bold Italics"/>
              </a:rPr>
              <a:t> Project Overview</a:t>
            </a:r>
          </a:p>
        </p:txBody>
      </p:sp>
      <p:pic>
        <p:nvPicPr>
          <p:cNvPr id="7" name="Image 0" descr="preencoded.png">
            <a:extLst>
              <a:ext uri="{FF2B5EF4-FFF2-40B4-BE49-F238E27FC236}">
                <a16:creationId xmlns:a16="http://schemas.microsoft.com/office/drawing/2014/main" id="{33075048-DC62-8E87-F797-B9291CE40182}"/>
              </a:ext>
            </a:extLst>
          </p:cNvPr>
          <p:cNvPicPr>
            <a:picLocks noChangeAspect="1"/>
          </p:cNvPicPr>
          <p:nvPr/>
        </p:nvPicPr>
        <p:blipFill>
          <a:blip r:embed="rId2"/>
          <a:stretch>
            <a:fillRect/>
          </a:stretch>
        </p:blipFill>
        <p:spPr>
          <a:xfrm>
            <a:off x="0" y="0"/>
            <a:ext cx="18288000" cy="3886340"/>
          </a:xfrm>
          <a:prstGeom prst="rect">
            <a:avLst/>
          </a:prstGeom>
        </p:spPr>
      </p:pic>
      <p:sp>
        <p:nvSpPr>
          <p:cNvPr id="9" name="TextBox 8">
            <a:extLst>
              <a:ext uri="{FF2B5EF4-FFF2-40B4-BE49-F238E27FC236}">
                <a16:creationId xmlns:a16="http://schemas.microsoft.com/office/drawing/2014/main" id="{474D8020-04DE-43F0-CCF7-AF58A1EF7AF2}"/>
              </a:ext>
            </a:extLst>
          </p:cNvPr>
          <p:cNvSpPr txBox="1"/>
          <p:nvPr/>
        </p:nvSpPr>
        <p:spPr>
          <a:xfrm>
            <a:off x="785812" y="5931351"/>
            <a:ext cx="15849600" cy="2862322"/>
          </a:xfrm>
          <a:prstGeom prst="rect">
            <a:avLst/>
          </a:prstGeom>
          <a:noFill/>
        </p:spPr>
        <p:txBody>
          <a:bodyPr wrap="square" rtlCol="0">
            <a:spAutoFit/>
          </a:bodyPr>
          <a:lstStyle/>
          <a:p>
            <a:r>
              <a:rPr lang="en-US" sz="3600" dirty="0">
                <a:latin typeface="Fira Sans" pitchFamily="34" charset="0"/>
                <a:ea typeface="Fira Sans" pitchFamily="34" charset="-122"/>
                <a:cs typeface="Fira Sans" pitchFamily="34" charset="-120"/>
              </a:rPr>
              <a:t>The focus of this project is to explore how generative models, particularly in the field of AI, can create coherent narratives. This involves both text generation (e.g., narrative from visual data) and prompt optimization for narrative quality.</a:t>
            </a:r>
            <a:endParaRPr lang="en-US" sz="3600" dirty="0"/>
          </a:p>
          <a:p>
            <a:endParaRPr lang="en-IN"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
            <a:extLst>
              <a:ext uri="{FF2B5EF4-FFF2-40B4-BE49-F238E27FC236}">
                <a16:creationId xmlns:a16="http://schemas.microsoft.com/office/drawing/2014/main" id="{11E07D61-842C-01EF-7A14-28F8EFA25932}"/>
              </a:ext>
            </a:extLst>
          </p:cNvPr>
          <p:cNvSpPr/>
          <p:nvPr/>
        </p:nvSpPr>
        <p:spPr>
          <a:xfrm>
            <a:off x="8120360" y="1999774"/>
            <a:ext cx="617696" cy="22860"/>
          </a:xfrm>
          <a:prstGeom prst="roundRect">
            <a:avLst>
              <a:gd name="adj" fmla="val 115812"/>
            </a:avLst>
          </a:prstGeom>
          <a:solidFill>
            <a:srgbClr val="474748"/>
          </a:solidFill>
          <a:ln/>
        </p:spPr>
      </p:sp>
      <p:sp>
        <p:nvSpPr>
          <p:cNvPr id="30" name="Shape 7">
            <a:extLst>
              <a:ext uri="{FF2B5EF4-FFF2-40B4-BE49-F238E27FC236}">
                <a16:creationId xmlns:a16="http://schemas.microsoft.com/office/drawing/2014/main" id="{2B13132F-6102-9749-5669-D0635E788DA6}"/>
              </a:ext>
            </a:extLst>
          </p:cNvPr>
          <p:cNvSpPr/>
          <p:nvPr/>
        </p:nvSpPr>
        <p:spPr>
          <a:xfrm>
            <a:off x="8120360" y="3468767"/>
            <a:ext cx="617696" cy="22860"/>
          </a:xfrm>
          <a:prstGeom prst="roundRect">
            <a:avLst>
              <a:gd name="adj" fmla="val 115812"/>
            </a:avLst>
          </a:prstGeom>
          <a:solidFill>
            <a:srgbClr val="474748"/>
          </a:solidFill>
          <a:ln/>
        </p:spPr>
      </p:sp>
      <p:sp>
        <p:nvSpPr>
          <p:cNvPr id="35" name="Shape 12">
            <a:extLst>
              <a:ext uri="{FF2B5EF4-FFF2-40B4-BE49-F238E27FC236}">
                <a16:creationId xmlns:a16="http://schemas.microsoft.com/office/drawing/2014/main" id="{25DC9422-51AF-DD63-01A9-E1F5FFB8DB58}"/>
              </a:ext>
            </a:extLst>
          </p:cNvPr>
          <p:cNvSpPr/>
          <p:nvPr/>
        </p:nvSpPr>
        <p:spPr>
          <a:xfrm>
            <a:off x="8120360" y="5495806"/>
            <a:ext cx="617696" cy="22860"/>
          </a:xfrm>
          <a:prstGeom prst="roundRect">
            <a:avLst>
              <a:gd name="adj" fmla="val 115812"/>
            </a:avLst>
          </a:prstGeom>
          <a:solidFill>
            <a:srgbClr val="474748"/>
          </a:solidFill>
          <a:ln/>
        </p:spPr>
      </p:sp>
      <p:sp>
        <p:nvSpPr>
          <p:cNvPr id="40" name="Shape 17">
            <a:extLst>
              <a:ext uri="{FF2B5EF4-FFF2-40B4-BE49-F238E27FC236}">
                <a16:creationId xmlns:a16="http://schemas.microsoft.com/office/drawing/2014/main" id="{D38B53F5-7F80-202E-9B9C-BB4DA1BF10B9}"/>
              </a:ext>
            </a:extLst>
          </p:cNvPr>
          <p:cNvSpPr/>
          <p:nvPr/>
        </p:nvSpPr>
        <p:spPr>
          <a:xfrm>
            <a:off x="8120360" y="6964800"/>
            <a:ext cx="617696" cy="22860"/>
          </a:xfrm>
          <a:prstGeom prst="roundRect">
            <a:avLst>
              <a:gd name="adj" fmla="val 115812"/>
            </a:avLst>
          </a:prstGeom>
          <a:solidFill>
            <a:srgbClr val="474748"/>
          </a:solidFill>
          <a:ln/>
        </p:spPr>
      </p:sp>
      <p:sp>
        <p:nvSpPr>
          <p:cNvPr id="24" name="Shape 1">
            <a:extLst>
              <a:ext uri="{FF2B5EF4-FFF2-40B4-BE49-F238E27FC236}">
                <a16:creationId xmlns:a16="http://schemas.microsoft.com/office/drawing/2014/main" id="{F1CAE519-E712-BAF0-7697-C42BEA7CF598}"/>
              </a:ext>
            </a:extLst>
          </p:cNvPr>
          <p:cNvSpPr/>
          <p:nvPr/>
        </p:nvSpPr>
        <p:spPr>
          <a:xfrm>
            <a:off x="7943016" y="1226107"/>
            <a:ext cx="45719" cy="8672750"/>
          </a:xfrm>
          <a:prstGeom prst="roundRect">
            <a:avLst>
              <a:gd name="adj" fmla="val 115812"/>
            </a:avLst>
          </a:prstGeom>
          <a:solidFill>
            <a:srgbClr val="474748"/>
          </a:solidFill>
          <a:ln/>
        </p:spPr>
      </p:sp>
      <p:sp>
        <p:nvSpPr>
          <p:cNvPr id="47" name="Shape 3">
            <a:extLst>
              <a:ext uri="{FF2B5EF4-FFF2-40B4-BE49-F238E27FC236}">
                <a16:creationId xmlns:a16="http://schemas.microsoft.com/office/drawing/2014/main" id="{10D07738-357E-55BF-DB2B-90B364B10768}"/>
              </a:ext>
            </a:extLst>
          </p:cNvPr>
          <p:cNvSpPr/>
          <p:nvPr/>
        </p:nvSpPr>
        <p:spPr>
          <a:xfrm>
            <a:off x="7634167" y="6634044"/>
            <a:ext cx="617695" cy="529471"/>
          </a:xfrm>
          <a:prstGeom prst="roundRect">
            <a:avLst>
              <a:gd name="adj" fmla="val 6667"/>
            </a:avLst>
          </a:prstGeom>
          <a:solidFill>
            <a:srgbClr val="2E2E2F"/>
          </a:solidFill>
          <a:ln/>
        </p:spPr>
      </p:sp>
      <p:sp>
        <p:nvSpPr>
          <p:cNvPr id="46" name="Shape 3">
            <a:extLst>
              <a:ext uri="{FF2B5EF4-FFF2-40B4-BE49-F238E27FC236}">
                <a16:creationId xmlns:a16="http://schemas.microsoft.com/office/drawing/2014/main" id="{C58EEDAC-7E30-E99C-F9C7-12B0A3F71EA9}"/>
              </a:ext>
            </a:extLst>
          </p:cNvPr>
          <p:cNvSpPr/>
          <p:nvPr/>
        </p:nvSpPr>
        <p:spPr>
          <a:xfrm>
            <a:off x="7634167" y="5143500"/>
            <a:ext cx="617695" cy="529471"/>
          </a:xfrm>
          <a:prstGeom prst="roundRect">
            <a:avLst>
              <a:gd name="adj" fmla="val 6667"/>
            </a:avLst>
          </a:prstGeom>
          <a:solidFill>
            <a:srgbClr val="2E2E2F"/>
          </a:solidFill>
          <a:ln/>
        </p:spPr>
      </p:sp>
      <p:sp>
        <p:nvSpPr>
          <p:cNvPr id="45" name="Shape 3">
            <a:extLst>
              <a:ext uri="{FF2B5EF4-FFF2-40B4-BE49-F238E27FC236}">
                <a16:creationId xmlns:a16="http://schemas.microsoft.com/office/drawing/2014/main" id="{D9923E02-9B11-FB58-1517-45FDDD80AC1F}"/>
              </a:ext>
            </a:extLst>
          </p:cNvPr>
          <p:cNvSpPr/>
          <p:nvPr/>
        </p:nvSpPr>
        <p:spPr>
          <a:xfrm>
            <a:off x="7634168" y="3102889"/>
            <a:ext cx="617695" cy="529471"/>
          </a:xfrm>
          <a:prstGeom prst="roundRect">
            <a:avLst>
              <a:gd name="adj" fmla="val 6667"/>
            </a:avLst>
          </a:prstGeom>
          <a:solidFill>
            <a:srgbClr val="2E2E2F"/>
          </a:solidFill>
          <a:ln/>
        </p:spPr>
      </p:sp>
      <p:pic>
        <p:nvPicPr>
          <p:cNvPr id="23" name="Image 0" descr="preencoded.png">
            <a:extLst>
              <a:ext uri="{FF2B5EF4-FFF2-40B4-BE49-F238E27FC236}">
                <a16:creationId xmlns:a16="http://schemas.microsoft.com/office/drawing/2014/main" id="{4A74D35E-03FC-9F6A-34F8-6921845AE691}"/>
              </a:ext>
            </a:extLst>
          </p:cNvPr>
          <p:cNvPicPr>
            <a:picLocks noChangeAspect="1"/>
          </p:cNvPicPr>
          <p:nvPr/>
        </p:nvPicPr>
        <p:blipFill>
          <a:blip r:embed="rId2"/>
          <a:stretch>
            <a:fillRect/>
          </a:stretch>
        </p:blipFill>
        <p:spPr>
          <a:xfrm>
            <a:off x="0" y="0"/>
            <a:ext cx="6858000" cy="10287000"/>
          </a:xfrm>
          <a:prstGeom prst="rect">
            <a:avLst/>
          </a:prstGeom>
        </p:spPr>
      </p:pic>
      <p:sp>
        <p:nvSpPr>
          <p:cNvPr id="5" name="Freeform 5"/>
          <p:cNvSpPr/>
          <p:nvPr/>
        </p:nvSpPr>
        <p:spPr>
          <a:xfrm>
            <a:off x="14916289" y="7436563"/>
            <a:ext cx="3606238" cy="3193160"/>
          </a:xfrm>
          <a:custGeom>
            <a:avLst/>
            <a:gdLst/>
            <a:ahLst/>
            <a:cxnLst/>
            <a:rect l="l" t="t" r="r" b="b"/>
            <a:pathLst>
              <a:path w="3606238" h="3193160">
                <a:moveTo>
                  <a:pt x="0" y="0"/>
                </a:moveTo>
                <a:lnTo>
                  <a:pt x="3606237" y="0"/>
                </a:lnTo>
                <a:lnTo>
                  <a:pt x="3606237" y="3193159"/>
                </a:lnTo>
                <a:lnTo>
                  <a:pt x="0" y="319315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flipH="1" flipV="1">
            <a:off x="-245043" y="-370928"/>
            <a:ext cx="3606238" cy="3193160"/>
          </a:xfrm>
          <a:custGeom>
            <a:avLst/>
            <a:gdLst/>
            <a:ahLst/>
            <a:cxnLst/>
            <a:rect l="l" t="t" r="r" b="b"/>
            <a:pathLst>
              <a:path w="3606238" h="3193160">
                <a:moveTo>
                  <a:pt x="3606238" y="3193160"/>
                </a:moveTo>
                <a:lnTo>
                  <a:pt x="0" y="3193160"/>
                </a:lnTo>
                <a:lnTo>
                  <a:pt x="0" y="0"/>
                </a:lnTo>
                <a:lnTo>
                  <a:pt x="3606238" y="0"/>
                </a:lnTo>
                <a:lnTo>
                  <a:pt x="3606238" y="319316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TextBox 10"/>
          <p:cNvSpPr txBox="1"/>
          <p:nvPr/>
        </p:nvSpPr>
        <p:spPr>
          <a:xfrm>
            <a:off x="8686800" y="342900"/>
            <a:ext cx="8104067" cy="968114"/>
          </a:xfrm>
          <a:prstGeom prst="rect">
            <a:avLst/>
          </a:prstGeom>
        </p:spPr>
        <p:txBody>
          <a:bodyPr lIns="0" tIns="0" rIns="0" bIns="0" rtlCol="0" anchor="t">
            <a:spAutoFit/>
          </a:bodyPr>
          <a:lstStyle/>
          <a:p>
            <a:pPr algn="ctr">
              <a:lnSpc>
                <a:spcPts val="7984"/>
              </a:lnSpc>
            </a:pPr>
            <a:r>
              <a:rPr lang="en-US" sz="5218" b="1" i="1" spc="224" dirty="0">
                <a:solidFill>
                  <a:srgbClr val="152225"/>
                </a:solidFill>
                <a:latin typeface="Lora Bold Italics"/>
                <a:ea typeface="Lora Bold Italics"/>
                <a:cs typeface="Lora Bold Italics"/>
                <a:sym typeface="Lora Bold Italics"/>
              </a:rPr>
              <a:t>Project objectives</a:t>
            </a:r>
          </a:p>
        </p:txBody>
      </p:sp>
      <p:sp>
        <p:nvSpPr>
          <p:cNvPr id="26" name="Shape 3">
            <a:extLst>
              <a:ext uri="{FF2B5EF4-FFF2-40B4-BE49-F238E27FC236}">
                <a16:creationId xmlns:a16="http://schemas.microsoft.com/office/drawing/2014/main" id="{444A6256-CFC3-1F0E-CDB1-1375AEC90119}"/>
              </a:ext>
            </a:extLst>
          </p:cNvPr>
          <p:cNvSpPr/>
          <p:nvPr/>
        </p:nvSpPr>
        <p:spPr>
          <a:xfrm>
            <a:off x="7634168" y="1789867"/>
            <a:ext cx="617695" cy="529471"/>
          </a:xfrm>
          <a:prstGeom prst="roundRect">
            <a:avLst>
              <a:gd name="adj" fmla="val 6667"/>
            </a:avLst>
          </a:prstGeom>
          <a:solidFill>
            <a:srgbClr val="2E2E2F"/>
          </a:solidFill>
          <a:ln/>
        </p:spPr>
      </p:sp>
      <p:sp>
        <p:nvSpPr>
          <p:cNvPr id="27" name="Text 4">
            <a:extLst>
              <a:ext uri="{FF2B5EF4-FFF2-40B4-BE49-F238E27FC236}">
                <a16:creationId xmlns:a16="http://schemas.microsoft.com/office/drawing/2014/main" id="{AE5CFE34-17F5-BD89-1290-D7D2D8F4F93C}"/>
              </a:ext>
            </a:extLst>
          </p:cNvPr>
          <p:cNvSpPr/>
          <p:nvPr/>
        </p:nvSpPr>
        <p:spPr>
          <a:xfrm>
            <a:off x="7865209" y="1999774"/>
            <a:ext cx="158829" cy="143828"/>
          </a:xfrm>
          <a:prstGeom prst="rect">
            <a:avLst/>
          </a:prstGeom>
          <a:noFill/>
          <a:ln/>
        </p:spPr>
        <p:txBody>
          <a:bodyPr wrap="none" lIns="0" tIns="0" rIns="0" bIns="0" rtlCol="0" anchor="t"/>
          <a:lstStyle/>
          <a:p>
            <a:pPr marL="0" indent="0" algn="ctr">
              <a:lnSpc>
                <a:spcPts val="2050"/>
              </a:lnSpc>
              <a:buNone/>
            </a:pPr>
            <a:r>
              <a:rPr lang="en-US" sz="3600" dirty="0">
                <a:solidFill>
                  <a:schemeClr val="bg1"/>
                </a:solidFill>
                <a:latin typeface="Fira Mono" pitchFamily="34" charset="0"/>
                <a:ea typeface="Fira Mono" pitchFamily="34" charset="-122"/>
                <a:cs typeface="Fira Mono" pitchFamily="34" charset="-120"/>
              </a:rPr>
              <a:t>1</a:t>
            </a:r>
            <a:endParaRPr lang="en-US" sz="3600" dirty="0">
              <a:solidFill>
                <a:schemeClr val="bg1"/>
              </a:solidFill>
            </a:endParaRPr>
          </a:p>
        </p:txBody>
      </p:sp>
      <p:sp>
        <p:nvSpPr>
          <p:cNvPr id="28" name="Text 5">
            <a:extLst>
              <a:ext uri="{FF2B5EF4-FFF2-40B4-BE49-F238E27FC236}">
                <a16:creationId xmlns:a16="http://schemas.microsoft.com/office/drawing/2014/main" id="{0CD004E1-6492-7748-8CBA-2C8D26F8D640}"/>
              </a:ext>
            </a:extLst>
          </p:cNvPr>
          <p:cNvSpPr/>
          <p:nvPr/>
        </p:nvSpPr>
        <p:spPr>
          <a:xfrm>
            <a:off x="8915401" y="1790700"/>
            <a:ext cx="7599880" cy="939642"/>
          </a:xfrm>
          <a:prstGeom prst="rect">
            <a:avLst/>
          </a:prstGeom>
          <a:noFill/>
          <a:ln/>
        </p:spPr>
        <p:txBody>
          <a:bodyPr wrap="square" lIns="0" tIns="0" rIns="0" bIns="0" rtlCol="0" anchor="t"/>
          <a:lstStyle/>
          <a:p>
            <a:pPr marL="0" indent="0" algn="l">
              <a:lnSpc>
                <a:spcPts val="2150"/>
              </a:lnSpc>
              <a:buNone/>
            </a:pPr>
            <a:r>
              <a:rPr lang="en-US" sz="2400" dirty="0">
                <a:latin typeface="Fira Mono" pitchFamily="34" charset="0"/>
                <a:ea typeface="Fira Mono" pitchFamily="34" charset="-122"/>
                <a:cs typeface="Fira Mono" pitchFamily="34" charset="-120"/>
              </a:rPr>
              <a:t>Analyze the techniques behind narrative generation using AI models.</a:t>
            </a:r>
            <a:endParaRPr lang="en-US" sz="2400" dirty="0"/>
          </a:p>
        </p:txBody>
      </p:sp>
      <p:sp>
        <p:nvSpPr>
          <p:cNvPr id="29" name="Text 6">
            <a:extLst>
              <a:ext uri="{FF2B5EF4-FFF2-40B4-BE49-F238E27FC236}">
                <a16:creationId xmlns:a16="http://schemas.microsoft.com/office/drawing/2014/main" id="{94E00829-2DF8-1F2B-1846-A46D9FFF51BA}"/>
              </a:ext>
            </a:extLst>
          </p:cNvPr>
          <p:cNvSpPr/>
          <p:nvPr/>
        </p:nvSpPr>
        <p:spPr>
          <a:xfrm>
            <a:off x="8915400" y="2448045"/>
            <a:ext cx="6673215" cy="282297"/>
          </a:xfrm>
          <a:prstGeom prst="rect">
            <a:avLst/>
          </a:prstGeom>
          <a:noFill/>
          <a:ln/>
        </p:spPr>
        <p:txBody>
          <a:bodyPr wrap="none" lIns="0" tIns="0" rIns="0" bIns="0" rtlCol="0" anchor="t"/>
          <a:lstStyle/>
          <a:p>
            <a:pPr marL="0" indent="0" algn="l">
              <a:lnSpc>
                <a:spcPts val="2200"/>
              </a:lnSpc>
              <a:buNone/>
            </a:pPr>
            <a:endParaRPr lang="en-US" sz="2000" dirty="0"/>
          </a:p>
        </p:txBody>
      </p:sp>
      <p:sp>
        <p:nvSpPr>
          <p:cNvPr id="32" name="Text 9">
            <a:extLst>
              <a:ext uri="{FF2B5EF4-FFF2-40B4-BE49-F238E27FC236}">
                <a16:creationId xmlns:a16="http://schemas.microsoft.com/office/drawing/2014/main" id="{B017EF4E-C985-779D-24BC-42047BB9C86E}"/>
              </a:ext>
            </a:extLst>
          </p:cNvPr>
          <p:cNvSpPr/>
          <p:nvPr/>
        </p:nvSpPr>
        <p:spPr>
          <a:xfrm>
            <a:off x="7865209" y="3347800"/>
            <a:ext cx="158829" cy="264795"/>
          </a:xfrm>
          <a:prstGeom prst="rect">
            <a:avLst/>
          </a:prstGeom>
          <a:noFill/>
          <a:ln/>
        </p:spPr>
        <p:txBody>
          <a:bodyPr wrap="none" lIns="0" tIns="0" rIns="0" bIns="0" rtlCol="0" anchor="t"/>
          <a:lstStyle/>
          <a:p>
            <a:pPr marL="0" indent="0" algn="ctr">
              <a:lnSpc>
                <a:spcPts val="2050"/>
              </a:lnSpc>
              <a:buNone/>
            </a:pPr>
            <a:r>
              <a:rPr lang="en-US" sz="3600" dirty="0">
                <a:solidFill>
                  <a:schemeClr val="bg1"/>
                </a:solidFill>
                <a:latin typeface="Fira Mono" pitchFamily="34" charset="0"/>
                <a:ea typeface="Fira Mono" pitchFamily="34" charset="-122"/>
                <a:cs typeface="Fira Mono" pitchFamily="34" charset="-120"/>
              </a:rPr>
              <a:t>2</a:t>
            </a:r>
            <a:endParaRPr lang="en-US" sz="3600" dirty="0">
              <a:solidFill>
                <a:schemeClr val="bg1"/>
              </a:solidFill>
            </a:endParaRPr>
          </a:p>
        </p:txBody>
      </p:sp>
      <p:sp>
        <p:nvSpPr>
          <p:cNvPr id="33" name="Text 10">
            <a:extLst>
              <a:ext uri="{FF2B5EF4-FFF2-40B4-BE49-F238E27FC236}">
                <a16:creationId xmlns:a16="http://schemas.microsoft.com/office/drawing/2014/main" id="{214B3D3B-3DC0-3C13-2812-A3E5B6CBB725}"/>
              </a:ext>
            </a:extLst>
          </p:cNvPr>
          <p:cNvSpPr/>
          <p:nvPr/>
        </p:nvSpPr>
        <p:spPr>
          <a:xfrm>
            <a:off x="8778180" y="3193613"/>
            <a:ext cx="8717281" cy="1468993"/>
          </a:xfrm>
          <a:prstGeom prst="rect">
            <a:avLst/>
          </a:prstGeom>
          <a:noFill/>
          <a:ln/>
        </p:spPr>
        <p:txBody>
          <a:bodyPr wrap="square" lIns="0" tIns="0" rIns="0" bIns="0" rtlCol="0" anchor="t"/>
          <a:lstStyle/>
          <a:p>
            <a:pPr marL="0" indent="0" algn="l">
              <a:lnSpc>
                <a:spcPts val="2150"/>
              </a:lnSpc>
              <a:buNone/>
            </a:pPr>
            <a:r>
              <a:rPr lang="en-US" sz="2400" dirty="0">
                <a:latin typeface="Fira Mono" pitchFamily="34" charset="0"/>
                <a:ea typeface="Fira Mono" pitchFamily="34" charset="-122"/>
                <a:cs typeface="Fira Mono" pitchFamily="34" charset="-120"/>
              </a:rPr>
              <a:t>Identify the challenges in creating coherent stories across different input modalities (e.g., text-to-image).</a:t>
            </a:r>
            <a:endParaRPr lang="en-US" sz="2400" dirty="0"/>
          </a:p>
        </p:txBody>
      </p:sp>
      <p:sp>
        <p:nvSpPr>
          <p:cNvPr id="34" name="Text 11">
            <a:extLst>
              <a:ext uri="{FF2B5EF4-FFF2-40B4-BE49-F238E27FC236}">
                <a16:creationId xmlns:a16="http://schemas.microsoft.com/office/drawing/2014/main" id="{D83C4132-00BF-F92F-4984-D904BF4D7A4A}"/>
              </a:ext>
            </a:extLst>
          </p:cNvPr>
          <p:cNvSpPr/>
          <p:nvPr/>
        </p:nvSpPr>
        <p:spPr>
          <a:xfrm>
            <a:off x="8915400" y="4192786"/>
            <a:ext cx="6673215" cy="564594"/>
          </a:xfrm>
          <a:prstGeom prst="rect">
            <a:avLst/>
          </a:prstGeom>
          <a:noFill/>
          <a:ln/>
        </p:spPr>
        <p:txBody>
          <a:bodyPr wrap="square" lIns="0" tIns="0" rIns="0" bIns="0" rtlCol="0" anchor="t"/>
          <a:lstStyle/>
          <a:p>
            <a:pPr marL="0" indent="0" algn="l">
              <a:lnSpc>
                <a:spcPts val="2200"/>
              </a:lnSpc>
              <a:buNone/>
            </a:pPr>
            <a:endParaRPr lang="en-US" sz="2000" dirty="0"/>
          </a:p>
        </p:txBody>
      </p:sp>
      <p:sp>
        <p:nvSpPr>
          <p:cNvPr id="37" name="Text 14">
            <a:extLst>
              <a:ext uri="{FF2B5EF4-FFF2-40B4-BE49-F238E27FC236}">
                <a16:creationId xmlns:a16="http://schemas.microsoft.com/office/drawing/2014/main" id="{BC156B3D-7B6B-2659-90D8-0DE45789E3EE}"/>
              </a:ext>
            </a:extLst>
          </p:cNvPr>
          <p:cNvSpPr/>
          <p:nvPr/>
        </p:nvSpPr>
        <p:spPr>
          <a:xfrm>
            <a:off x="7865209" y="5374839"/>
            <a:ext cx="158829" cy="264795"/>
          </a:xfrm>
          <a:prstGeom prst="rect">
            <a:avLst/>
          </a:prstGeom>
          <a:noFill/>
          <a:ln/>
        </p:spPr>
        <p:txBody>
          <a:bodyPr wrap="none" lIns="0" tIns="0" rIns="0" bIns="0" rtlCol="0" anchor="t"/>
          <a:lstStyle/>
          <a:p>
            <a:pPr marL="0" indent="0" algn="ctr">
              <a:lnSpc>
                <a:spcPts val="2050"/>
              </a:lnSpc>
              <a:buNone/>
            </a:pPr>
            <a:r>
              <a:rPr lang="en-US" sz="3600" dirty="0">
                <a:solidFill>
                  <a:schemeClr val="bg1"/>
                </a:solidFill>
                <a:latin typeface="Fira Mono" pitchFamily="34" charset="0"/>
                <a:ea typeface="Fira Mono" pitchFamily="34" charset="-122"/>
                <a:cs typeface="Fira Mono" pitchFamily="34" charset="-120"/>
              </a:rPr>
              <a:t>3</a:t>
            </a:r>
            <a:endParaRPr lang="en-US" sz="3600" dirty="0">
              <a:solidFill>
                <a:schemeClr val="bg1"/>
              </a:solidFill>
            </a:endParaRPr>
          </a:p>
        </p:txBody>
      </p:sp>
      <p:sp>
        <p:nvSpPr>
          <p:cNvPr id="38" name="Text 15">
            <a:extLst>
              <a:ext uri="{FF2B5EF4-FFF2-40B4-BE49-F238E27FC236}">
                <a16:creationId xmlns:a16="http://schemas.microsoft.com/office/drawing/2014/main" id="{019E7705-D66F-EBCC-AB25-B344F1E62037}"/>
              </a:ext>
            </a:extLst>
          </p:cNvPr>
          <p:cNvSpPr/>
          <p:nvPr/>
        </p:nvSpPr>
        <p:spPr>
          <a:xfrm>
            <a:off x="8915400" y="5286733"/>
            <a:ext cx="6673215" cy="551498"/>
          </a:xfrm>
          <a:prstGeom prst="rect">
            <a:avLst/>
          </a:prstGeom>
          <a:noFill/>
          <a:ln/>
        </p:spPr>
        <p:txBody>
          <a:bodyPr wrap="square" lIns="0" tIns="0" rIns="0" bIns="0" rtlCol="0" anchor="t"/>
          <a:lstStyle/>
          <a:p>
            <a:pPr marL="0" indent="0" algn="l">
              <a:lnSpc>
                <a:spcPts val="2150"/>
              </a:lnSpc>
              <a:buNone/>
            </a:pPr>
            <a:r>
              <a:rPr lang="en-US" sz="2400" dirty="0">
                <a:latin typeface="Fira Mono" pitchFamily="34" charset="0"/>
                <a:ea typeface="Fira Mono" pitchFamily="34" charset="-122"/>
                <a:cs typeface="Fira Mono" pitchFamily="34" charset="-120"/>
              </a:rPr>
              <a:t>Review existing tools and techniques in the literature.</a:t>
            </a:r>
            <a:endParaRPr lang="en-US" sz="2400" dirty="0"/>
          </a:p>
        </p:txBody>
      </p:sp>
      <p:sp>
        <p:nvSpPr>
          <p:cNvPr id="39" name="Text 16">
            <a:extLst>
              <a:ext uri="{FF2B5EF4-FFF2-40B4-BE49-F238E27FC236}">
                <a16:creationId xmlns:a16="http://schemas.microsoft.com/office/drawing/2014/main" id="{4DC3F47C-1D98-1145-3E8F-BCD96FC66E82}"/>
              </a:ext>
            </a:extLst>
          </p:cNvPr>
          <p:cNvSpPr/>
          <p:nvPr/>
        </p:nvSpPr>
        <p:spPr>
          <a:xfrm>
            <a:off x="8915400" y="5944077"/>
            <a:ext cx="6673215" cy="282297"/>
          </a:xfrm>
          <a:prstGeom prst="rect">
            <a:avLst/>
          </a:prstGeom>
          <a:noFill/>
          <a:ln/>
        </p:spPr>
        <p:txBody>
          <a:bodyPr wrap="none" lIns="0" tIns="0" rIns="0" bIns="0" rtlCol="0" anchor="t"/>
          <a:lstStyle/>
          <a:p>
            <a:pPr marL="0" indent="0" algn="l">
              <a:lnSpc>
                <a:spcPts val="2200"/>
              </a:lnSpc>
              <a:buNone/>
            </a:pPr>
            <a:endParaRPr lang="en-US" sz="2000" dirty="0"/>
          </a:p>
        </p:txBody>
      </p:sp>
      <p:sp>
        <p:nvSpPr>
          <p:cNvPr id="42" name="Text 19">
            <a:extLst>
              <a:ext uri="{FF2B5EF4-FFF2-40B4-BE49-F238E27FC236}">
                <a16:creationId xmlns:a16="http://schemas.microsoft.com/office/drawing/2014/main" id="{0C560A2D-F788-B51A-70C2-9838C3B38461}"/>
              </a:ext>
            </a:extLst>
          </p:cNvPr>
          <p:cNvSpPr/>
          <p:nvPr/>
        </p:nvSpPr>
        <p:spPr>
          <a:xfrm>
            <a:off x="7865209" y="6843832"/>
            <a:ext cx="158829" cy="264795"/>
          </a:xfrm>
          <a:prstGeom prst="rect">
            <a:avLst/>
          </a:prstGeom>
          <a:noFill/>
          <a:ln/>
        </p:spPr>
        <p:txBody>
          <a:bodyPr wrap="none" lIns="0" tIns="0" rIns="0" bIns="0" rtlCol="0" anchor="t"/>
          <a:lstStyle/>
          <a:p>
            <a:pPr marL="0" indent="0" algn="ctr">
              <a:lnSpc>
                <a:spcPts val="2050"/>
              </a:lnSpc>
              <a:buNone/>
            </a:pPr>
            <a:r>
              <a:rPr lang="en-US" sz="3600" dirty="0">
                <a:solidFill>
                  <a:schemeClr val="bg1"/>
                </a:solidFill>
                <a:latin typeface="Fira Mono" pitchFamily="34" charset="0"/>
                <a:ea typeface="Fira Mono" pitchFamily="34" charset="-122"/>
                <a:cs typeface="Fira Mono" pitchFamily="34" charset="-120"/>
              </a:rPr>
              <a:t>4</a:t>
            </a:r>
            <a:endParaRPr lang="en-US" sz="3600" dirty="0">
              <a:solidFill>
                <a:schemeClr val="bg1"/>
              </a:solidFill>
            </a:endParaRPr>
          </a:p>
        </p:txBody>
      </p:sp>
      <p:sp>
        <p:nvSpPr>
          <p:cNvPr id="43" name="Text 20">
            <a:extLst>
              <a:ext uri="{FF2B5EF4-FFF2-40B4-BE49-F238E27FC236}">
                <a16:creationId xmlns:a16="http://schemas.microsoft.com/office/drawing/2014/main" id="{AB95ADFE-79FC-5A2C-89A6-FC921F915ABA}"/>
              </a:ext>
            </a:extLst>
          </p:cNvPr>
          <p:cNvSpPr/>
          <p:nvPr/>
        </p:nvSpPr>
        <p:spPr>
          <a:xfrm>
            <a:off x="8915400" y="6755726"/>
            <a:ext cx="6673215" cy="551498"/>
          </a:xfrm>
          <a:prstGeom prst="rect">
            <a:avLst/>
          </a:prstGeom>
          <a:noFill/>
          <a:ln/>
        </p:spPr>
        <p:txBody>
          <a:bodyPr wrap="square" lIns="0" tIns="0" rIns="0" bIns="0" rtlCol="0" anchor="t"/>
          <a:lstStyle/>
          <a:p>
            <a:pPr marL="0" indent="0" algn="l">
              <a:lnSpc>
                <a:spcPts val="2150"/>
              </a:lnSpc>
              <a:buNone/>
            </a:pPr>
            <a:r>
              <a:rPr lang="en-US" sz="2400" dirty="0">
                <a:latin typeface="Fira Mono" pitchFamily="34" charset="0"/>
                <a:ea typeface="Fira Mono" pitchFamily="34" charset="-122"/>
                <a:cs typeface="Fira Mono" pitchFamily="34" charset="-120"/>
              </a:rPr>
              <a:t>Implement and evaluate generative models capable of storytelling.</a:t>
            </a:r>
            <a:endParaRPr lang="en-US" sz="2400" dirty="0"/>
          </a:p>
        </p:txBody>
      </p:sp>
      <p:sp>
        <p:nvSpPr>
          <p:cNvPr id="44" name="Text 21">
            <a:extLst>
              <a:ext uri="{FF2B5EF4-FFF2-40B4-BE49-F238E27FC236}">
                <a16:creationId xmlns:a16="http://schemas.microsoft.com/office/drawing/2014/main" id="{0488B145-E127-DAAE-CD3D-5C24C1B2EA37}"/>
              </a:ext>
            </a:extLst>
          </p:cNvPr>
          <p:cNvSpPr/>
          <p:nvPr/>
        </p:nvSpPr>
        <p:spPr>
          <a:xfrm>
            <a:off x="8915400" y="7413070"/>
            <a:ext cx="6673215" cy="282297"/>
          </a:xfrm>
          <a:prstGeom prst="rect">
            <a:avLst/>
          </a:prstGeom>
          <a:noFill/>
          <a:ln/>
        </p:spPr>
        <p:txBody>
          <a:bodyPr wrap="none" lIns="0" tIns="0" rIns="0" bIns="0" rtlCol="0" anchor="t"/>
          <a:lstStyle/>
          <a:p>
            <a:pPr marL="0" indent="0" algn="l">
              <a:lnSpc>
                <a:spcPts val="2200"/>
              </a:lnSpc>
              <a:buNone/>
            </a:pP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a:extLst>
              <a:ext uri="{FF2B5EF4-FFF2-40B4-BE49-F238E27FC236}">
                <a16:creationId xmlns:a16="http://schemas.microsoft.com/office/drawing/2014/main" id="{5A4D780D-A707-2B10-1E6D-ABC359E0FA57}"/>
              </a:ext>
            </a:extLst>
          </p:cNvPr>
          <p:cNvSpPr/>
          <p:nvPr/>
        </p:nvSpPr>
        <p:spPr>
          <a:xfrm>
            <a:off x="6330616" y="3093153"/>
            <a:ext cx="4596926" cy="6875981"/>
          </a:xfrm>
          <a:custGeom>
            <a:avLst/>
            <a:gdLst/>
            <a:ahLst/>
            <a:cxnLst/>
            <a:rect l="l" t="t" r="r" b="b"/>
            <a:pathLst>
              <a:path w="4118815" h="4459347">
                <a:moveTo>
                  <a:pt x="0" y="0"/>
                </a:moveTo>
                <a:lnTo>
                  <a:pt x="4118815" y="0"/>
                </a:lnTo>
                <a:lnTo>
                  <a:pt x="4118815" y="4459348"/>
                </a:lnTo>
                <a:lnTo>
                  <a:pt x="0" y="445934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sp>
        <p:nvSpPr>
          <p:cNvPr id="32" name="Freeform 2">
            <a:extLst>
              <a:ext uri="{FF2B5EF4-FFF2-40B4-BE49-F238E27FC236}">
                <a16:creationId xmlns:a16="http://schemas.microsoft.com/office/drawing/2014/main" id="{E2F3F9A3-DBCC-CE0A-E1BF-59CF172E00E3}"/>
              </a:ext>
            </a:extLst>
          </p:cNvPr>
          <p:cNvSpPr/>
          <p:nvPr/>
        </p:nvSpPr>
        <p:spPr>
          <a:xfrm>
            <a:off x="12093439" y="3093154"/>
            <a:ext cx="4596926" cy="6440018"/>
          </a:xfrm>
          <a:custGeom>
            <a:avLst/>
            <a:gdLst/>
            <a:ahLst/>
            <a:cxnLst/>
            <a:rect l="l" t="t" r="r" b="b"/>
            <a:pathLst>
              <a:path w="4118815" h="4459347">
                <a:moveTo>
                  <a:pt x="0" y="0"/>
                </a:moveTo>
                <a:lnTo>
                  <a:pt x="4118815" y="0"/>
                </a:lnTo>
                <a:lnTo>
                  <a:pt x="4118815" y="4459348"/>
                </a:lnTo>
                <a:lnTo>
                  <a:pt x="0" y="445934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sp>
        <p:nvSpPr>
          <p:cNvPr id="2" name="Freeform 2"/>
          <p:cNvSpPr/>
          <p:nvPr/>
        </p:nvSpPr>
        <p:spPr>
          <a:xfrm rot="-3766568">
            <a:off x="13349150" y="5817368"/>
            <a:ext cx="7820300" cy="6881864"/>
          </a:xfrm>
          <a:custGeom>
            <a:avLst/>
            <a:gdLst/>
            <a:ahLst/>
            <a:cxnLst/>
            <a:rect l="l" t="t" r="r" b="b"/>
            <a:pathLst>
              <a:path w="7820300" h="6881864">
                <a:moveTo>
                  <a:pt x="0" y="0"/>
                </a:moveTo>
                <a:lnTo>
                  <a:pt x="7820300" y="0"/>
                </a:lnTo>
                <a:lnTo>
                  <a:pt x="7820300" y="6881864"/>
                </a:lnTo>
                <a:lnTo>
                  <a:pt x="0" y="68818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3" name="Freeform 3"/>
          <p:cNvSpPr/>
          <p:nvPr/>
        </p:nvSpPr>
        <p:spPr>
          <a:xfrm rot="-3766568">
            <a:off x="-2719788" y="-4014927"/>
            <a:ext cx="7820300" cy="6881864"/>
          </a:xfrm>
          <a:custGeom>
            <a:avLst/>
            <a:gdLst/>
            <a:ahLst/>
            <a:cxnLst/>
            <a:rect l="l" t="t" r="r" b="b"/>
            <a:pathLst>
              <a:path w="7820300" h="6881864">
                <a:moveTo>
                  <a:pt x="0" y="0"/>
                </a:moveTo>
                <a:lnTo>
                  <a:pt x="7820300" y="0"/>
                </a:lnTo>
                <a:lnTo>
                  <a:pt x="7820300" y="6881864"/>
                </a:lnTo>
                <a:lnTo>
                  <a:pt x="0" y="68818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p:cNvGrpSpPr/>
          <p:nvPr/>
        </p:nvGrpSpPr>
        <p:grpSpPr>
          <a:xfrm>
            <a:off x="3672578" y="258401"/>
            <a:ext cx="9551850" cy="1047556"/>
            <a:chOff x="-178636" y="-14173"/>
            <a:chExt cx="1908640" cy="249702"/>
          </a:xfrm>
        </p:grpSpPr>
        <p:sp>
          <p:nvSpPr>
            <p:cNvPr id="5" name="Freeform 5"/>
            <p:cNvSpPr/>
            <p:nvPr/>
          </p:nvSpPr>
          <p:spPr>
            <a:xfrm>
              <a:off x="0" y="0"/>
              <a:ext cx="1730004" cy="173502"/>
            </a:xfrm>
            <a:custGeom>
              <a:avLst/>
              <a:gdLst/>
              <a:ahLst/>
              <a:cxnLst/>
              <a:rect l="l" t="t" r="r" b="b"/>
              <a:pathLst>
                <a:path w="1730004" h="173502">
                  <a:moveTo>
                    <a:pt x="44788" y="0"/>
                  </a:moveTo>
                  <a:lnTo>
                    <a:pt x="1685216" y="0"/>
                  </a:lnTo>
                  <a:cubicBezTo>
                    <a:pt x="1697094" y="0"/>
                    <a:pt x="1708486" y="4719"/>
                    <a:pt x="1716886" y="13118"/>
                  </a:cubicBezTo>
                  <a:cubicBezTo>
                    <a:pt x="1725285" y="21517"/>
                    <a:pt x="1730004" y="32909"/>
                    <a:pt x="1730004" y="44788"/>
                  </a:cubicBezTo>
                  <a:lnTo>
                    <a:pt x="1730004" y="128714"/>
                  </a:lnTo>
                  <a:cubicBezTo>
                    <a:pt x="1730004" y="140593"/>
                    <a:pt x="1725285" y="151985"/>
                    <a:pt x="1716886" y="160384"/>
                  </a:cubicBezTo>
                  <a:cubicBezTo>
                    <a:pt x="1708486" y="168783"/>
                    <a:pt x="1697094" y="173502"/>
                    <a:pt x="1685216" y="173502"/>
                  </a:cubicBezTo>
                  <a:lnTo>
                    <a:pt x="44788" y="173502"/>
                  </a:lnTo>
                  <a:cubicBezTo>
                    <a:pt x="32909" y="173502"/>
                    <a:pt x="21517" y="168783"/>
                    <a:pt x="13118" y="160384"/>
                  </a:cubicBezTo>
                  <a:cubicBezTo>
                    <a:pt x="4719" y="151985"/>
                    <a:pt x="0" y="140593"/>
                    <a:pt x="0" y="128714"/>
                  </a:cubicBezTo>
                  <a:lnTo>
                    <a:pt x="0" y="44788"/>
                  </a:lnTo>
                  <a:cubicBezTo>
                    <a:pt x="0" y="32909"/>
                    <a:pt x="4719" y="21517"/>
                    <a:pt x="13118" y="13118"/>
                  </a:cubicBezTo>
                  <a:cubicBezTo>
                    <a:pt x="21517" y="4719"/>
                    <a:pt x="32909" y="0"/>
                    <a:pt x="44788" y="0"/>
                  </a:cubicBezTo>
                  <a:close/>
                </a:path>
              </a:pathLst>
            </a:custGeom>
            <a:solidFill>
              <a:srgbClr val="DDEFF2"/>
            </a:solidFill>
            <a:ln cap="rnd">
              <a:noFill/>
              <a:prstDash val="solid"/>
              <a:round/>
            </a:ln>
          </p:spPr>
        </p:sp>
        <p:sp>
          <p:nvSpPr>
            <p:cNvPr id="6" name="TextBox 6"/>
            <p:cNvSpPr txBox="1"/>
            <p:nvPr/>
          </p:nvSpPr>
          <p:spPr>
            <a:xfrm>
              <a:off x="-178636" y="-14173"/>
              <a:ext cx="1730004" cy="249702"/>
            </a:xfrm>
            <a:prstGeom prst="rect">
              <a:avLst/>
            </a:prstGeom>
          </p:spPr>
          <p:txBody>
            <a:bodyPr lIns="50800" tIns="50800" rIns="50800" bIns="50800" rtlCol="0" anchor="ctr"/>
            <a:lstStyle/>
            <a:p>
              <a:pPr marL="0" lvl="0" indent="0" algn="ctr">
                <a:lnSpc>
                  <a:spcPts val="4159"/>
                </a:lnSpc>
                <a:spcBef>
                  <a:spcPct val="0"/>
                </a:spcBef>
              </a:pPr>
              <a:r>
                <a:rPr lang="en-US" sz="2718" b="1" i="1" spc="116" dirty="0">
                  <a:solidFill>
                    <a:srgbClr val="152225"/>
                  </a:solidFill>
                  <a:latin typeface="Lora Bold Italics"/>
                  <a:ea typeface="Lora Bold Italics"/>
                  <a:cs typeface="Lora Bold Italics"/>
                  <a:sym typeface="Lora Bold Italics"/>
                </a:rPr>
                <a:t>Key research findings on the topic</a:t>
              </a:r>
            </a:p>
          </p:txBody>
        </p:sp>
      </p:grpSp>
      <p:sp>
        <p:nvSpPr>
          <p:cNvPr id="13" name="Freeform 2"/>
          <p:cNvSpPr/>
          <p:nvPr/>
        </p:nvSpPr>
        <p:spPr>
          <a:xfrm>
            <a:off x="789497" y="3123078"/>
            <a:ext cx="4596926" cy="6846061"/>
          </a:xfrm>
          <a:custGeom>
            <a:avLst/>
            <a:gdLst/>
            <a:ahLst/>
            <a:cxnLst/>
            <a:rect l="l" t="t" r="r" b="b"/>
            <a:pathLst>
              <a:path w="4118815" h="4459347">
                <a:moveTo>
                  <a:pt x="0" y="0"/>
                </a:moveTo>
                <a:lnTo>
                  <a:pt x="4118815" y="0"/>
                </a:lnTo>
                <a:lnTo>
                  <a:pt x="4118815" y="4459348"/>
                </a:lnTo>
                <a:lnTo>
                  <a:pt x="0" y="445934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grpSp>
        <p:nvGrpSpPr>
          <p:cNvPr id="16" name="Group 7"/>
          <p:cNvGrpSpPr/>
          <p:nvPr/>
        </p:nvGrpSpPr>
        <p:grpSpPr>
          <a:xfrm>
            <a:off x="2533992" y="2801058"/>
            <a:ext cx="721502" cy="754176"/>
            <a:chOff x="0" y="0"/>
            <a:chExt cx="812800" cy="849609"/>
          </a:xfrm>
        </p:grpSpPr>
        <p:sp>
          <p:nvSpPr>
            <p:cNvPr id="17" name="Freeform 8"/>
            <p:cNvSpPr/>
            <p:nvPr/>
          </p:nvSpPr>
          <p:spPr>
            <a:xfrm>
              <a:off x="0" y="0"/>
              <a:ext cx="812800" cy="849609"/>
            </a:xfrm>
            <a:custGeom>
              <a:avLst/>
              <a:gdLst/>
              <a:ahLst/>
              <a:cxnLst/>
              <a:rect l="l" t="t" r="r" b="b"/>
              <a:pathLst>
                <a:path w="812800" h="849609">
                  <a:moveTo>
                    <a:pt x="406400" y="0"/>
                  </a:moveTo>
                  <a:cubicBezTo>
                    <a:pt x="181951" y="0"/>
                    <a:pt x="0" y="190192"/>
                    <a:pt x="0" y="424805"/>
                  </a:cubicBezTo>
                  <a:cubicBezTo>
                    <a:pt x="0" y="659418"/>
                    <a:pt x="181951" y="849609"/>
                    <a:pt x="406400" y="849609"/>
                  </a:cubicBezTo>
                  <a:cubicBezTo>
                    <a:pt x="630849" y="849609"/>
                    <a:pt x="812800" y="659418"/>
                    <a:pt x="812800" y="424805"/>
                  </a:cubicBezTo>
                  <a:cubicBezTo>
                    <a:pt x="812800" y="190192"/>
                    <a:pt x="630849" y="0"/>
                    <a:pt x="406400" y="0"/>
                  </a:cubicBezTo>
                  <a:close/>
                </a:path>
              </a:pathLst>
            </a:custGeom>
            <a:solidFill>
              <a:srgbClr val="DDEFF2"/>
            </a:solidFill>
            <a:ln w="38100" cap="sq">
              <a:solidFill>
                <a:srgbClr val="98D4E1"/>
              </a:solidFill>
              <a:prstDash val="solid"/>
              <a:miter/>
            </a:ln>
          </p:spPr>
        </p:sp>
        <p:sp>
          <p:nvSpPr>
            <p:cNvPr id="18" name="TextBox 9"/>
            <p:cNvSpPr txBox="1"/>
            <p:nvPr/>
          </p:nvSpPr>
          <p:spPr>
            <a:xfrm>
              <a:off x="76200" y="-101324"/>
              <a:ext cx="660400" cy="871283"/>
            </a:xfrm>
            <a:prstGeom prst="rect">
              <a:avLst/>
            </a:prstGeom>
          </p:spPr>
          <p:txBody>
            <a:bodyPr lIns="50800" tIns="50800" rIns="50800" bIns="50800" rtlCol="0" anchor="ctr"/>
            <a:lstStyle/>
            <a:p>
              <a:pPr algn="ctr">
                <a:lnSpc>
                  <a:spcPts val="4475"/>
                </a:lnSpc>
              </a:pPr>
              <a:r>
                <a:rPr lang="en-US" sz="2162" i="1" spc="28" dirty="0">
                  <a:solidFill>
                    <a:srgbClr val="000000"/>
                  </a:solidFill>
                  <a:latin typeface="Lora Italics"/>
                  <a:ea typeface="Lora Italics"/>
                  <a:cs typeface="Lora Italics"/>
                  <a:sym typeface="Lora Italics"/>
                </a:rPr>
                <a:t>01</a:t>
              </a:r>
            </a:p>
          </p:txBody>
        </p:sp>
      </p:grpSp>
      <p:sp>
        <p:nvSpPr>
          <p:cNvPr id="19" name="TextBox 11"/>
          <p:cNvSpPr txBox="1"/>
          <p:nvPr/>
        </p:nvSpPr>
        <p:spPr>
          <a:xfrm>
            <a:off x="1054060" y="3808018"/>
            <a:ext cx="4135292" cy="4789773"/>
          </a:xfrm>
          <a:prstGeom prst="rect">
            <a:avLst/>
          </a:prstGeom>
        </p:spPr>
        <p:txBody>
          <a:bodyPr wrap="square" lIns="0" tIns="0" rIns="0" bIns="0" rtlCol="0" anchor="t">
            <a:spAutoFit/>
          </a:bodyPr>
          <a:lstStyle/>
          <a:p>
            <a:pPr marL="0" indent="0">
              <a:lnSpc>
                <a:spcPts val="2450"/>
              </a:lnSpc>
              <a:buNone/>
            </a:pPr>
            <a:r>
              <a:rPr lang="en-US" sz="1800" b="1" dirty="0"/>
              <a:t>Visual Storytelling </a:t>
            </a:r>
            <a:r>
              <a:rPr lang="en-US" sz="1800" dirty="0">
                <a:hlinkClick r:id="rId6"/>
              </a:rPr>
              <a:t>(Research Paper 3):</a:t>
            </a:r>
            <a:endParaRPr lang="en-US" sz="1800" dirty="0"/>
          </a:p>
          <a:p>
            <a:pPr marL="0" indent="0">
              <a:lnSpc>
                <a:spcPts val="2450"/>
              </a:lnSpc>
              <a:buNone/>
            </a:pPr>
            <a:r>
              <a:rPr lang="en-US" sz="1800" dirty="0"/>
              <a:t>By embedding both visual and text data into a common semantic space, visual coherence in storytelling improves. </a:t>
            </a:r>
          </a:p>
          <a:p>
            <a:pPr marL="0" indent="0">
              <a:lnSpc>
                <a:spcPts val="2450"/>
              </a:lnSpc>
              <a:buNone/>
            </a:pPr>
            <a:endParaRPr lang="en-US" sz="1800" dirty="0"/>
          </a:p>
          <a:p>
            <a:pPr>
              <a:lnSpc>
                <a:spcPts val="2450"/>
              </a:lnSpc>
            </a:pPr>
            <a:r>
              <a:rPr lang="en-US" sz="1800" b="1" dirty="0"/>
              <a:t>Prompt Optimization in Text-to-Image Generation </a:t>
            </a:r>
            <a:r>
              <a:rPr lang="en-US" sz="1800" dirty="0">
                <a:hlinkClick r:id="rId7"/>
              </a:rPr>
              <a:t>(Research Paper 4):</a:t>
            </a:r>
            <a:endParaRPr lang="en-US" sz="1800" dirty="0"/>
          </a:p>
          <a:p>
            <a:pPr>
              <a:lnSpc>
                <a:spcPts val="2450"/>
              </a:lnSpc>
            </a:pPr>
            <a:r>
              <a:rPr lang="en-US" sz="1800" dirty="0"/>
              <a:t>Optimized prompts produce more aesthetically pleasing and contextually relevant narratives.</a:t>
            </a:r>
          </a:p>
          <a:p>
            <a:pPr>
              <a:lnSpc>
                <a:spcPts val="2450"/>
              </a:lnSpc>
            </a:pPr>
            <a:endParaRPr lang="en-US" sz="1800" dirty="0"/>
          </a:p>
          <a:p>
            <a:pPr>
              <a:lnSpc>
                <a:spcPts val="2450"/>
              </a:lnSpc>
            </a:pPr>
            <a:r>
              <a:rPr lang="en-US" sz="1800" b="1" dirty="0"/>
              <a:t>Storytelling AI System </a:t>
            </a:r>
            <a:r>
              <a:rPr lang="en-US" sz="1800" dirty="0">
                <a:hlinkClick r:id="rId8"/>
              </a:rPr>
              <a:t>(Research Paper 1):</a:t>
            </a:r>
            <a:endParaRPr lang="en-US" sz="1800" dirty="0"/>
          </a:p>
          <a:p>
            <a:pPr marL="0" indent="0">
              <a:lnSpc>
                <a:spcPts val="2450"/>
              </a:lnSpc>
              <a:buNone/>
            </a:pPr>
            <a:r>
              <a:rPr lang="en-US" sz="1800" dirty="0"/>
              <a:t>The combination of text generation, text-to-image synthesis, and style transfer creates an interactive storytelling experience​.</a:t>
            </a:r>
          </a:p>
        </p:txBody>
      </p:sp>
      <p:sp>
        <p:nvSpPr>
          <p:cNvPr id="20" name="TextBox 12"/>
          <p:cNvSpPr txBox="1"/>
          <p:nvPr/>
        </p:nvSpPr>
        <p:spPr>
          <a:xfrm>
            <a:off x="6677143" y="3934051"/>
            <a:ext cx="4021845" cy="5430974"/>
          </a:xfrm>
          <a:prstGeom prst="rect">
            <a:avLst/>
          </a:prstGeom>
        </p:spPr>
        <p:txBody>
          <a:bodyPr wrap="square" lIns="0" tIns="0" rIns="0" bIns="0" rtlCol="0" anchor="t">
            <a:spAutoFit/>
          </a:bodyPr>
          <a:lstStyle/>
          <a:p>
            <a:pPr marL="0" indent="0">
              <a:lnSpc>
                <a:spcPts val="2450"/>
              </a:lnSpc>
              <a:buNone/>
            </a:pPr>
            <a:r>
              <a:rPr lang="en-US" sz="1800" b="1" dirty="0"/>
              <a:t>Visual Storytelling </a:t>
            </a:r>
            <a:r>
              <a:rPr lang="en-US" sz="1800" dirty="0"/>
              <a:t>:</a:t>
            </a:r>
          </a:p>
          <a:p>
            <a:pPr marL="0" indent="0">
              <a:lnSpc>
                <a:spcPts val="2450"/>
              </a:lnSpc>
              <a:buNone/>
            </a:pPr>
            <a:r>
              <a:rPr lang="en-US" sz="1800" dirty="0"/>
              <a:t>Bidirectional Attention-based RNN (BARNN) models generate coherent paragraphs from image sequences​(</a:t>
            </a:r>
            <a:r>
              <a:rPr lang="en-US" sz="1800" dirty="0">
                <a:hlinkClick r:id="rId9"/>
              </a:rPr>
              <a:t>research paper 5</a:t>
            </a:r>
            <a:r>
              <a:rPr lang="en-US" sz="1800" dirty="0"/>
              <a:t>).</a:t>
            </a:r>
          </a:p>
          <a:p>
            <a:pPr>
              <a:lnSpc>
                <a:spcPts val="2450"/>
              </a:lnSpc>
            </a:pPr>
            <a:r>
              <a:rPr lang="en-US" sz="1800" b="1" dirty="0"/>
              <a:t>Prompt Optimization in Text-to-Image Generation :</a:t>
            </a:r>
          </a:p>
          <a:p>
            <a:pPr>
              <a:lnSpc>
                <a:spcPts val="2450"/>
              </a:lnSpc>
            </a:pPr>
            <a:r>
              <a:rPr lang="en-US" sz="1800" dirty="0"/>
              <a:t>Reinforcement learning refines user input to improve the alignment of text-to-image models with user goals​(</a:t>
            </a:r>
            <a:r>
              <a:rPr lang="en-US" sz="1800" dirty="0">
                <a:hlinkClick r:id="rId7"/>
              </a:rPr>
              <a:t>research paper 4</a:t>
            </a:r>
            <a:r>
              <a:rPr lang="en-US" sz="1800" dirty="0"/>
              <a:t>).</a:t>
            </a:r>
          </a:p>
          <a:p>
            <a:pPr>
              <a:lnSpc>
                <a:spcPts val="2450"/>
              </a:lnSpc>
            </a:pPr>
            <a:r>
              <a:rPr lang="en-US" sz="1800" b="1" dirty="0"/>
              <a:t>Storytelling AI System </a:t>
            </a:r>
            <a:r>
              <a:rPr lang="en-US" sz="1800" dirty="0"/>
              <a:t>:</a:t>
            </a:r>
          </a:p>
          <a:p>
            <a:pPr>
              <a:lnSpc>
                <a:spcPts val="2450"/>
              </a:lnSpc>
            </a:pPr>
            <a:r>
              <a:rPr lang="en-US" sz="1800" dirty="0"/>
              <a:t>This system generates short stories with complementary images using minimal user input. It integrates a GPT-2 model for text generation, </a:t>
            </a:r>
            <a:r>
              <a:rPr lang="en-US" sz="1800" dirty="0" err="1"/>
              <a:t>BigGAN</a:t>
            </a:r>
            <a:r>
              <a:rPr lang="en-US" sz="1800" dirty="0"/>
              <a:t> for image generation, and </a:t>
            </a:r>
            <a:r>
              <a:rPr lang="en-US" sz="1800" dirty="0" err="1"/>
              <a:t>CycleGAN</a:t>
            </a:r>
            <a:r>
              <a:rPr lang="en-US" sz="1800" dirty="0"/>
              <a:t> for neural style transfer​(</a:t>
            </a:r>
            <a:r>
              <a:rPr lang="en-US" sz="1800" dirty="0">
                <a:hlinkClick r:id="rId8"/>
              </a:rPr>
              <a:t>research paper 1</a:t>
            </a:r>
            <a:r>
              <a:rPr lang="en-US" sz="1800" dirty="0"/>
              <a:t>).</a:t>
            </a:r>
          </a:p>
        </p:txBody>
      </p:sp>
      <p:sp>
        <p:nvSpPr>
          <p:cNvPr id="21" name="TextBox 13"/>
          <p:cNvSpPr txBox="1"/>
          <p:nvPr/>
        </p:nvSpPr>
        <p:spPr>
          <a:xfrm>
            <a:off x="12799762" y="3484530"/>
            <a:ext cx="3294973" cy="461986"/>
          </a:xfrm>
          <a:prstGeom prst="rect">
            <a:avLst/>
          </a:prstGeom>
        </p:spPr>
        <p:txBody>
          <a:bodyPr lIns="0" tIns="0" rIns="0" bIns="0" rtlCol="0" anchor="t">
            <a:spAutoFit/>
          </a:bodyPr>
          <a:lstStyle/>
          <a:p>
            <a:pPr marL="0" lvl="0" indent="0" algn="ctr">
              <a:lnSpc>
                <a:spcPts val="4159"/>
              </a:lnSpc>
              <a:spcBef>
                <a:spcPct val="0"/>
              </a:spcBef>
            </a:pPr>
            <a:r>
              <a:rPr lang="en-US" sz="1800" b="1" i="1" spc="116" dirty="0">
                <a:solidFill>
                  <a:srgbClr val="152225"/>
                </a:solidFill>
                <a:latin typeface="Lora Bold Italics"/>
                <a:ea typeface="Lora Bold Italics"/>
                <a:cs typeface="Lora Bold Italics"/>
                <a:sym typeface="Lora Bold Italics"/>
              </a:rPr>
              <a:t>Gaps identified</a:t>
            </a:r>
          </a:p>
        </p:txBody>
      </p:sp>
      <p:grpSp>
        <p:nvGrpSpPr>
          <p:cNvPr id="22" name="Group 14"/>
          <p:cNvGrpSpPr/>
          <p:nvPr/>
        </p:nvGrpSpPr>
        <p:grpSpPr>
          <a:xfrm>
            <a:off x="8319292" y="2801058"/>
            <a:ext cx="721502" cy="754176"/>
            <a:chOff x="0" y="0"/>
            <a:chExt cx="812800" cy="849609"/>
          </a:xfrm>
        </p:grpSpPr>
        <p:sp>
          <p:nvSpPr>
            <p:cNvPr id="23" name="Freeform 15"/>
            <p:cNvSpPr/>
            <p:nvPr/>
          </p:nvSpPr>
          <p:spPr>
            <a:xfrm>
              <a:off x="0" y="0"/>
              <a:ext cx="812800" cy="849609"/>
            </a:xfrm>
            <a:custGeom>
              <a:avLst/>
              <a:gdLst/>
              <a:ahLst/>
              <a:cxnLst/>
              <a:rect l="l" t="t" r="r" b="b"/>
              <a:pathLst>
                <a:path w="812800" h="849609">
                  <a:moveTo>
                    <a:pt x="406400" y="0"/>
                  </a:moveTo>
                  <a:cubicBezTo>
                    <a:pt x="181951" y="0"/>
                    <a:pt x="0" y="190192"/>
                    <a:pt x="0" y="424805"/>
                  </a:cubicBezTo>
                  <a:cubicBezTo>
                    <a:pt x="0" y="659418"/>
                    <a:pt x="181951" y="849609"/>
                    <a:pt x="406400" y="849609"/>
                  </a:cubicBezTo>
                  <a:cubicBezTo>
                    <a:pt x="630849" y="849609"/>
                    <a:pt x="812800" y="659418"/>
                    <a:pt x="812800" y="424805"/>
                  </a:cubicBezTo>
                  <a:cubicBezTo>
                    <a:pt x="812800" y="190192"/>
                    <a:pt x="630849" y="0"/>
                    <a:pt x="406400" y="0"/>
                  </a:cubicBezTo>
                  <a:close/>
                </a:path>
              </a:pathLst>
            </a:custGeom>
            <a:solidFill>
              <a:srgbClr val="DDEFF2"/>
            </a:solidFill>
            <a:ln w="38100" cap="sq">
              <a:solidFill>
                <a:srgbClr val="98D4E1"/>
              </a:solidFill>
              <a:prstDash val="solid"/>
              <a:miter/>
            </a:ln>
          </p:spPr>
        </p:sp>
        <p:sp>
          <p:nvSpPr>
            <p:cNvPr id="24" name="TextBox 16"/>
            <p:cNvSpPr txBox="1"/>
            <p:nvPr/>
          </p:nvSpPr>
          <p:spPr>
            <a:xfrm>
              <a:off x="76200" y="-101324"/>
              <a:ext cx="660400" cy="871283"/>
            </a:xfrm>
            <a:prstGeom prst="rect">
              <a:avLst/>
            </a:prstGeom>
          </p:spPr>
          <p:txBody>
            <a:bodyPr lIns="50800" tIns="50800" rIns="50800" bIns="50800" rtlCol="0" anchor="ctr"/>
            <a:lstStyle/>
            <a:p>
              <a:pPr algn="ctr">
                <a:lnSpc>
                  <a:spcPts val="4475"/>
                </a:lnSpc>
              </a:pPr>
              <a:r>
                <a:rPr lang="en-US" sz="2162" i="1" spc="28" dirty="0">
                  <a:solidFill>
                    <a:srgbClr val="000000"/>
                  </a:solidFill>
                  <a:latin typeface="Lora Italics"/>
                  <a:ea typeface="Lora Italics"/>
                  <a:cs typeface="Lora Italics"/>
                  <a:sym typeface="Lora Italics"/>
                </a:rPr>
                <a:t>02</a:t>
              </a:r>
            </a:p>
          </p:txBody>
        </p:sp>
      </p:grpSp>
      <p:grpSp>
        <p:nvGrpSpPr>
          <p:cNvPr id="25" name="Group 17"/>
          <p:cNvGrpSpPr/>
          <p:nvPr/>
        </p:nvGrpSpPr>
        <p:grpSpPr>
          <a:xfrm>
            <a:off x="14031151" y="2801058"/>
            <a:ext cx="721502" cy="754176"/>
            <a:chOff x="0" y="0"/>
            <a:chExt cx="812800" cy="849609"/>
          </a:xfrm>
        </p:grpSpPr>
        <p:sp>
          <p:nvSpPr>
            <p:cNvPr id="26" name="Freeform 18"/>
            <p:cNvSpPr/>
            <p:nvPr/>
          </p:nvSpPr>
          <p:spPr>
            <a:xfrm>
              <a:off x="0" y="0"/>
              <a:ext cx="812800" cy="849609"/>
            </a:xfrm>
            <a:custGeom>
              <a:avLst/>
              <a:gdLst/>
              <a:ahLst/>
              <a:cxnLst/>
              <a:rect l="l" t="t" r="r" b="b"/>
              <a:pathLst>
                <a:path w="812800" h="849609">
                  <a:moveTo>
                    <a:pt x="406400" y="0"/>
                  </a:moveTo>
                  <a:cubicBezTo>
                    <a:pt x="181951" y="0"/>
                    <a:pt x="0" y="190192"/>
                    <a:pt x="0" y="424805"/>
                  </a:cubicBezTo>
                  <a:cubicBezTo>
                    <a:pt x="0" y="659418"/>
                    <a:pt x="181951" y="849609"/>
                    <a:pt x="406400" y="849609"/>
                  </a:cubicBezTo>
                  <a:cubicBezTo>
                    <a:pt x="630849" y="849609"/>
                    <a:pt x="812800" y="659418"/>
                    <a:pt x="812800" y="424805"/>
                  </a:cubicBezTo>
                  <a:cubicBezTo>
                    <a:pt x="812800" y="190192"/>
                    <a:pt x="630849" y="0"/>
                    <a:pt x="406400" y="0"/>
                  </a:cubicBezTo>
                  <a:close/>
                </a:path>
              </a:pathLst>
            </a:custGeom>
            <a:solidFill>
              <a:srgbClr val="DDEFF2"/>
            </a:solidFill>
            <a:ln w="38100" cap="sq">
              <a:solidFill>
                <a:srgbClr val="98D4E1"/>
              </a:solidFill>
              <a:prstDash val="solid"/>
              <a:miter/>
            </a:ln>
          </p:spPr>
        </p:sp>
        <p:sp>
          <p:nvSpPr>
            <p:cNvPr id="27" name="TextBox 19"/>
            <p:cNvSpPr txBox="1"/>
            <p:nvPr/>
          </p:nvSpPr>
          <p:spPr>
            <a:xfrm>
              <a:off x="76200" y="-101324"/>
              <a:ext cx="660400" cy="871283"/>
            </a:xfrm>
            <a:prstGeom prst="rect">
              <a:avLst/>
            </a:prstGeom>
          </p:spPr>
          <p:txBody>
            <a:bodyPr lIns="50800" tIns="50800" rIns="50800" bIns="50800" rtlCol="0" anchor="ctr"/>
            <a:lstStyle/>
            <a:p>
              <a:pPr algn="ctr">
                <a:lnSpc>
                  <a:spcPts val="4475"/>
                </a:lnSpc>
              </a:pPr>
              <a:r>
                <a:rPr lang="en-US" sz="2162" i="1" spc="28">
                  <a:solidFill>
                    <a:srgbClr val="000000"/>
                  </a:solidFill>
                  <a:latin typeface="Lora Italics"/>
                  <a:ea typeface="Lora Italics"/>
                  <a:cs typeface="Lora Italics"/>
                  <a:sym typeface="Lora Italics"/>
                </a:rPr>
                <a:t>03</a:t>
              </a:r>
            </a:p>
          </p:txBody>
        </p:sp>
      </p:grpSp>
      <p:sp>
        <p:nvSpPr>
          <p:cNvPr id="7" name="TextBox 7"/>
          <p:cNvSpPr txBox="1"/>
          <p:nvPr/>
        </p:nvSpPr>
        <p:spPr>
          <a:xfrm>
            <a:off x="1745637" y="2898465"/>
            <a:ext cx="4461410" cy="923651"/>
          </a:xfrm>
          <a:prstGeom prst="rect">
            <a:avLst/>
          </a:prstGeom>
        </p:spPr>
        <p:txBody>
          <a:bodyPr wrap="square" lIns="0" tIns="0" rIns="0" bIns="0" rtlCol="0" anchor="t">
            <a:spAutoFit/>
          </a:bodyPr>
          <a:lstStyle/>
          <a:p>
            <a:pPr marL="0" lvl="0" indent="0" algn="l">
              <a:lnSpc>
                <a:spcPts val="9023"/>
              </a:lnSpc>
              <a:spcBef>
                <a:spcPct val="0"/>
              </a:spcBef>
            </a:pPr>
            <a:r>
              <a:rPr lang="en-US" b="1" i="1" spc="253" dirty="0">
                <a:solidFill>
                  <a:srgbClr val="152225"/>
                </a:solidFill>
                <a:latin typeface="Lora Bold Italics"/>
                <a:ea typeface="Lora Bold Italics"/>
                <a:cs typeface="Lora Bold Italics"/>
                <a:sym typeface="Lora Bold Italics"/>
              </a:rPr>
              <a:t>Literature review-</a:t>
            </a:r>
          </a:p>
        </p:txBody>
      </p:sp>
      <p:sp>
        <p:nvSpPr>
          <p:cNvPr id="33" name="TextBox 13">
            <a:extLst>
              <a:ext uri="{FF2B5EF4-FFF2-40B4-BE49-F238E27FC236}">
                <a16:creationId xmlns:a16="http://schemas.microsoft.com/office/drawing/2014/main" id="{E0908E9C-CF87-5CE8-C60A-14147B65F498}"/>
              </a:ext>
            </a:extLst>
          </p:cNvPr>
          <p:cNvSpPr txBox="1"/>
          <p:nvPr/>
        </p:nvSpPr>
        <p:spPr>
          <a:xfrm>
            <a:off x="7100147" y="3484530"/>
            <a:ext cx="3294973" cy="461986"/>
          </a:xfrm>
          <a:prstGeom prst="rect">
            <a:avLst/>
          </a:prstGeom>
        </p:spPr>
        <p:txBody>
          <a:bodyPr lIns="0" tIns="0" rIns="0" bIns="0" rtlCol="0" anchor="t">
            <a:spAutoFit/>
          </a:bodyPr>
          <a:lstStyle/>
          <a:p>
            <a:pPr marL="0" lvl="0" indent="0" algn="ctr">
              <a:lnSpc>
                <a:spcPts val="4159"/>
              </a:lnSpc>
              <a:spcBef>
                <a:spcPct val="0"/>
              </a:spcBef>
            </a:pPr>
            <a:r>
              <a:rPr lang="en-US" sz="1800" b="1" i="1" spc="116" dirty="0">
                <a:solidFill>
                  <a:srgbClr val="152225"/>
                </a:solidFill>
                <a:latin typeface="Lora Bold Italics"/>
                <a:ea typeface="Lora Bold Italics"/>
                <a:cs typeface="Lora Bold Italics"/>
                <a:sym typeface="Lora Bold Italics"/>
              </a:rPr>
              <a:t>Key Technique</a:t>
            </a:r>
          </a:p>
        </p:txBody>
      </p:sp>
      <p:sp>
        <p:nvSpPr>
          <p:cNvPr id="34" name="Text 6">
            <a:extLst>
              <a:ext uri="{FF2B5EF4-FFF2-40B4-BE49-F238E27FC236}">
                <a16:creationId xmlns:a16="http://schemas.microsoft.com/office/drawing/2014/main" id="{6E7891AF-0DF2-719C-2CED-A1162ACE0283}"/>
              </a:ext>
            </a:extLst>
          </p:cNvPr>
          <p:cNvSpPr/>
          <p:nvPr/>
        </p:nvSpPr>
        <p:spPr>
          <a:xfrm>
            <a:off x="12558850" y="4014224"/>
            <a:ext cx="4099560" cy="3766185"/>
          </a:xfrm>
          <a:prstGeom prst="rect">
            <a:avLst/>
          </a:prstGeom>
          <a:noFill/>
          <a:ln/>
        </p:spPr>
        <p:txBody>
          <a:bodyPr wrap="square" lIns="0" tIns="0" rIns="0" bIns="0" rtlCol="0" anchor="t"/>
          <a:lstStyle/>
          <a:p>
            <a:pPr marL="0" indent="0">
              <a:lnSpc>
                <a:spcPts val="2450"/>
              </a:lnSpc>
              <a:buNone/>
            </a:pPr>
            <a:r>
              <a:rPr lang="en-US" dirty="0">
                <a:latin typeface="Fira Sans" pitchFamily="34" charset="0"/>
                <a:ea typeface="Fira Sans" pitchFamily="34" charset="-122"/>
                <a:cs typeface="Fira Sans" pitchFamily="34" charset="-120"/>
              </a:rPr>
              <a:t>Existing models for generative narratives often struggle with long-term coherence across multiple data inputs (e.g., visual sequences or long text). (</a:t>
            </a:r>
            <a:r>
              <a:rPr lang="en-US" dirty="0">
                <a:latin typeface="Fira Sans" pitchFamily="34" charset="0"/>
                <a:ea typeface="Fira Sans" pitchFamily="34" charset="-122"/>
                <a:cs typeface="Fira Sans" pitchFamily="34" charset="-120"/>
                <a:hlinkClick r:id="rId10"/>
              </a:rPr>
              <a:t>research paper 2</a:t>
            </a:r>
            <a:r>
              <a:rPr lang="en-US" dirty="0">
                <a:latin typeface="Fira Sans" pitchFamily="34" charset="0"/>
                <a:ea typeface="Fira Sans" pitchFamily="34" charset="-122"/>
                <a:cs typeface="Fira Sans" pitchFamily="34" charset="-120"/>
              </a:rPr>
              <a:t>) There is limited integration of feedback mechanisms like reinforcement learning to adapt model performance for specific narrative outcomes. While semantic embedding has been explored for visual storytelling, more research is needed on how to seamlessly integrate multiple modalities (e.g., sound, image, and text) into one narrative generation model. (</a:t>
            </a:r>
            <a:r>
              <a:rPr lang="en-US" dirty="0">
                <a:latin typeface="Fira Sans" pitchFamily="34" charset="0"/>
                <a:ea typeface="Fira Sans" pitchFamily="34" charset="-122"/>
                <a:cs typeface="Fira Sans" pitchFamily="34" charset="-120"/>
                <a:hlinkClick r:id="rId9"/>
              </a:rPr>
              <a:t>research paper 5</a:t>
            </a:r>
            <a:r>
              <a:rPr lang="en-US" dirty="0">
                <a:latin typeface="Fira Sans" pitchFamily="34" charset="0"/>
                <a:ea typeface="Fira Sans" pitchFamily="34" charset="-122"/>
                <a:cs typeface="Fira Sans" pitchFamily="34" charset="-120"/>
              </a:rPr>
              <a: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3D4551A6-39F7-E3AE-38A7-19BC19021617}"/>
              </a:ext>
            </a:extLst>
          </p:cNvPr>
          <p:cNvPicPr>
            <a:picLocks noChangeAspect="1"/>
          </p:cNvPicPr>
          <p:nvPr/>
        </p:nvPicPr>
        <p:blipFill>
          <a:blip r:embed="rId2"/>
          <a:stretch>
            <a:fillRect/>
          </a:stretch>
        </p:blipFill>
        <p:spPr>
          <a:xfrm>
            <a:off x="11353800" y="0"/>
            <a:ext cx="6934200" cy="10401300"/>
          </a:xfrm>
          <a:prstGeom prst="rect">
            <a:avLst/>
          </a:prstGeom>
        </p:spPr>
      </p:pic>
      <p:sp>
        <p:nvSpPr>
          <p:cNvPr id="2" name="Freeform 2"/>
          <p:cNvSpPr/>
          <p:nvPr/>
        </p:nvSpPr>
        <p:spPr>
          <a:xfrm rot="-3766568">
            <a:off x="13349150" y="5817368"/>
            <a:ext cx="7820300" cy="6881864"/>
          </a:xfrm>
          <a:custGeom>
            <a:avLst/>
            <a:gdLst/>
            <a:ahLst/>
            <a:cxnLst/>
            <a:rect l="l" t="t" r="r" b="b"/>
            <a:pathLst>
              <a:path w="7820300" h="6881864">
                <a:moveTo>
                  <a:pt x="0" y="0"/>
                </a:moveTo>
                <a:lnTo>
                  <a:pt x="7820300" y="0"/>
                </a:lnTo>
                <a:lnTo>
                  <a:pt x="7820300" y="6881864"/>
                </a:lnTo>
                <a:lnTo>
                  <a:pt x="0" y="688186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3766568">
            <a:off x="-2719788" y="-4014927"/>
            <a:ext cx="7820300" cy="6881864"/>
          </a:xfrm>
          <a:custGeom>
            <a:avLst/>
            <a:gdLst/>
            <a:ahLst/>
            <a:cxnLst/>
            <a:rect l="l" t="t" r="r" b="b"/>
            <a:pathLst>
              <a:path w="7820300" h="6881864">
                <a:moveTo>
                  <a:pt x="0" y="0"/>
                </a:moveTo>
                <a:lnTo>
                  <a:pt x="7820300" y="0"/>
                </a:lnTo>
                <a:lnTo>
                  <a:pt x="7820300" y="6881864"/>
                </a:lnTo>
                <a:lnTo>
                  <a:pt x="0" y="688186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TextBox 7"/>
          <p:cNvSpPr txBox="1"/>
          <p:nvPr/>
        </p:nvSpPr>
        <p:spPr>
          <a:xfrm>
            <a:off x="447364" y="342900"/>
            <a:ext cx="11963400" cy="2210029"/>
          </a:xfrm>
          <a:prstGeom prst="rect">
            <a:avLst/>
          </a:prstGeom>
        </p:spPr>
        <p:txBody>
          <a:bodyPr wrap="square" lIns="0" tIns="0" rIns="0" bIns="0" rtlCol="0" anchor="t">
            <a:spAutoFit/>
          </a:bodyPr>
          <a:lstStyle/>
          <a:p>
            <a:pPr marL="0" lvl="0" indent="0" algn="l">
              <a:lnSpc>
                <a:spcPts val="9023"/>
              </a:lnSpc>
              <a:spcBef>
                <a:spcPct val="0"/>
              </a:spcBef>
            </a:pPr>
            <a:r>
              <a:rPr lang="en-US" sz="5897" b="1" i="1" spc="253" dirty="0">
                <a:solidFill>
                  <a:srgbClr val="152225"/>
                </a:solidFill>
                <a:latin typeface="Lora Bold Italics"/>
                <a:ea typeface="Lora Bold Italics"/>
                <a:cs typeface="Lora Bold Italics"/>
                <a:sym typeface="Lora Bold Italics"/>
              </a:rPr>
              <a:t>Techniques and Tools from Literature</a:t>
            </a:r>
          </a:p>
        </p:txBody>
      </p:sp>
      <p:sp>
        <p:nvSpPr>
          <p:cNvPr id="14" name="Shape 1">
            <a:extLst>
              <a:ext uri="{FF2B5EF4-FFF2-40B4-BE49-F238E27FC236}">
                <a16:creationId xmlns:a16="http://schemas.microsoft.com/office/drawing/2014/main" id="{680C8CB4-FCDC-58AD-ABAA-739AD5E77712}"/>
              </a:ext>
            </a:extLst>
          </p:cNvPr>
          <p:cNvSpPr/>
          <p:nvPr/>
        </p:nvSpPr>
        <p:spPr>
          <a:xfrm>
            <a:off x="722794" y="2526853"/>
            <a:ext cx="9416726" cy="2402942"/>
          </a:xfrm>
          <a:prstGeom prst="roundRect">
            <a:avLst>
              <a:gd name="adj" fmla="val 2038"/>
            </a:avLst>
          </a:prstGeom>
          <a:solidFill>
            <a:srgbClr val="DDEFF2"/>
          </a:solidFill>
          <a:ln/>
        </p:spPr>
      </p:sp>
      <p:sp>
        <p:nvSpPr>
          <p:cNvPr id="15" name="Shape 1">
            <a:extLst>
              <a:ext uri="{FF2B5EF4-FFF2-40B4-BE49-F238E27FC236}">
                <a16:creationId xmlns:a16="http://schemas.microsoft.com/office/drawing/2014/main" id="{A60BEEBF-EA17-D5F0-4C71-FE7EC1D4512B}"/>
              </a:ext>
            </a:extLst>
          </p:cNvPr>
          <p:cNvSpPr/>
          <p:nvPr/>
        </p:nvSpPr>
        <p:spPr>
          <a:xfrm>
            <a:off x="722794" y="5093345"/>
            <a:ext cx="9416726" cy="2402942"/>
          </a:xfrm>
          <a:prstGeom prst="roundRect">
            <a:avLst>
              <a:gd name="adj" fmla="val 2038"/>
            </a:avLst>
          </a:prstGeom>
          <a:solidFill>
            <a:srgbClr val="DDEFF2"/>
          </a:solidFill>
          <a:ln/>
        </p:spPr>
      </p:sp>
      <p:sp>
        <p:nvSpPr>
          <p:cNvPr id="17" name="TextBox 16">
            <a:extLst>
              <a:ext uri="{FF2B5EF4-FFF2-40B4-BE49-F238E27FC236}">
                <a16:creationId xmlns:a16="http://schemas.microsoft.com/office/drawing/2014/main" id="{58F62E95-2533-97F4-1C7A-9720B40292D3}"/>
              </a:ext>
            </a:extLst>
          </p:cNvPr>
          <p:cNvSpPr txBox="1"/>
          <p:nvPr/>
        </p:nvSpPr>
        <p:spPr>
          <a:xfrm>
            <a:off x="845006" y="2730750"/>
            <a:ext cx="8610600" cy="2246769"/>
          </a:xfrm>
          <a:prstGeom prst="rect">
            <a:avLst/>
          </a:prstGeom>
          <a:noFill/>
        </p:spPr>
        <p:txBody>
          <a:bodyPr wrap="square" rtlCol="0">
            <a:spAutoFit/>
          </a:bodyPr>
          <a:lstStyle/>
          <a:p>
            <a:r>
              <a:rPr lang="en-US" sz="2800" b="1" dirty="0"/>
              <a:t>Semantic Embedding and Recurrent Models</a:t>
            </a:r>
          </a:p>
          <a:p>
            <a:r>
              <a:rPr lang="en-US" sz="2800" dirty="0"/>
              <a:t>Techniques such as embedding images and corresponding text into a common semantic space to reduce variance across photo streams. </a:t>
            </a:r>
            <a:r>
              <a:rPr lang="en-US" sz="2400" dirty="0">
                <a:latin typeface="Fira Sans" pitchFamily="34" charset="0"/>
                <a:ea typeface="Fira Sans" pitchFamily="34" charset="-122"/>
                <a:cs typeface="Fira Sans" pitchFamily="34" charset="-120"/>
              </a:rPr>
              <a:t>(</a:t>
            </a:r>
            <a:r>
              <a:rPr lang="en-US" sz="2400" dirty="0">
                <a:latin typeface="Fira Sans" pitchFamily="34" charset="0"/>
                <a:ea typeface="Fira Sans" pitchFamily="34" charset="-122"/>
                <a:cs typeface="Fira Sans" pitchFamily="34" charset="-120"/>
                <a:hlinkClick r:id="rId5"/>
              </a:rPr>
              <a:t>research paper 5</a:t>
            </a:r>
            <a:r>
              <a:rPr lang="en-US" sz="2400" dirty="0">
                <a:latin typeface="Fira Sans" pitchFamily="34" charset="0"/>
                <a:ea typeface="Fira Sans" pitchFamily="34" charset="-122"/>
                <a:cs typeface="Fira Sans" pitchFamily="34" charset="-120"/>
              </a:rPr>
              <a:t>)</a:t>
            </a:r>
            <a:endParaRPr lang="en-US" sz="2400" dirty="0">
              <a:solidFill>
                <a:schemeClr val="bg1"/>
              </a:solidFill>
            </a:endParaRPr>
          </a:p>
          <a:p>
            <a:endParaRPr lang="en-IN" sz="2800" dirty="0">
              <a:solidFill>
                <a:schemeClr val="bg1"/>
              </a:solidFill>
            </a:endParaRPr>
          </a:p>
        </p:txBody>
      </p:sp>
      <p:sp>
        <p:nvSpPr>
          <p:cNvPr id="18" name="TextBox 17">
            <a:extLst>
              <a:ext uri="{FF2B5EF4-FFF2-40B4-BE49-F238E27FC236}">
                <a16:creationId xmlns:a16="http://schemas.microsoft.com/office/drawing/2014/main" id="{AA687F7F-9E04-1411-C8F4-92AE3DCF96EF}"/>
              </a:ext>
            </a:extLst>
          </p:cNvPr>
          <p:cNvSpPr txBox="1"/>
          <p:nvPr/>
        </p:nvSpPr>
        <p:spPr>
          <a:xfrm>
            <a:off x="845006" y="5269683"/>
            <a:ext cx="8610600" cy="2246769"/>
          </a:xfrm>
          <a:prstGeom prst="rect">
            <a:avLst/>
          </a:prstGeom>
          <a:noFill/>
        </p:spPr>
        <p:txBody>
          <a:bodyPr wrap="square" rtlCol="0">
            <a:spAutoFit/>
          </a:bodyPr>
          <a:lstStyle/>
          <a:p>
            <a:r>
              <a:rPr lang="en-US" sz="2800" b="1" dirty="0"/>
              <a:t>Reinforcement Learning</a:t>
            </a:r>
          </a:p>
          <a:p>
            <a:r>
              <a:rPr lang="en-US" sz="2800" dirty="0"/>
              <a:t>Adaptive techniques like </a:t>
            </a:r>
            <a:r>
              <a:rPr lang="en-US" sz="2800" dirty="0" err="1"/>
              <a:t>Promptist</a:t>
            </a:r>
            <a:r>
              <a:rPr lang="en-US" sz="2800" dirty="0"/>
              <a:t>, which modify input prompts for enhanced text-to-image generation, improving narrative aesthetics​. </a:t>
            </a:r>
            <a:r>
              <a:rPr lang="en-US" sz="2400" dirty="0"/>
              <a:t>(</a:t>
            </a:r>
            <a:r>
              <a:rPr lang="en-US" sz="2400" dirty="0">
                <a:hlinkClick r:id="rId6"/>
              </a:rPr>
              <a:t>research paper 1</a:t>
            </a:r>
            <a:r>
              <a:rPr lang="en-US" sz="2400" dirty="0"/>
              <a:t>)</a:t>
            </a:r>
            <a:endParaRPr lang="en-US" sz="2400" dirty="0">
              <a:solidFill>
                <a:schemeClr val="bg1"/>
              </a:solidFill>
            </a:endParaRPr>
          </a:p>
          <a:p>
            <a:endParaRPr lang="en-IN" sz="2800" dirty="0">
              <a:solidFill>
                <a:schemeClr val="bg1"/>
              </a:solidFill>
            </a:endParaRPr>
          </a:p>
        </p:txBody>
      </p:sp>
      <p:sp>
        <p:nvSpPr>
          <p:cNvPr id="19" name="TextBox 18">
            <a:extLst>
              <a:ext uri="{FF2B5EF4-FFF2-40B4-BE49-F238E27FC236}">
                <a16:creationId xmlns:a16="http://schemas.microsoft.com/office/drawing/2014/main" id="{0B39C699-9FBB-E66A-1F1B-2046352593A3}"/>
              </a:ext>
            </a:extLst>
          </p:cNvPr>
          <p:cNvSpPr txBox="1"/>
          <p:nvPr/>
        </p:nvSpPr>
        <p:spPr>
          <a:xfrm>
            <a:off x="722794" y="7620716"/>
            <a:ext cx="9528026" cy="2523768"/>
          </a:xfrm>
          <a:prstGeom prst="rect">
            <a:avLst/>
          </a:prstGeom>
          <a:solidFill>
            <a:srgbClr val="DDEFF2"/>
          </a:solidFill>
        </p:spPr>
        <p:txBody>
          <a:bodyPr wrap="square" rtlCol="0">
            <a:spAutoFit/>
          </a:bodyPr>
          <a:lstStyle/>
          <a:p>
            <a:r>
              <a:rPr lang="en-US" sz="2600" b="1" dirty="0"/>
              <a:t>GAN (Generative Adversarial Networks)</a:t>
            </a:r>
            <a:r>
              <a:rPr lang="en-US" sz="2600" dirty="0"/>
              <a:t> </a:t>
            </a:r>
            <a:r>
              <a:rPr lang="en-US" sz="2600" b="1" dirty="0"/>
              <a:t>based models or Diffusion Models</a:t>
            </a:r>
          </a:p>
          <a:p>
            <a:r>
              <a:rPr lang="en-US" sz="2600" dirty="0"/>
              <a:t>GPT-4 for generating the text-based narrative and DALL-E for creating images based on the chapters or scenes described in the story. They use a combination of </a:t>
            </a:r>
            <a:r>
              <a:rPr lang="en-US" sz="2600" b="1" dirty="0"/>
              <a:t>GANs </a:t>
            </a:r>
            <a:r>
              <a:rPr lang="en-US" sz="2600" dirty="0"/>
              <a:t>or </a:t>
            </a:r>
            <a:r>
              <a:rPr lang="en-US" sz="2600" b="1" dirty="0"/>
              <a:t>Diffusion Models</a:t>
            </a:r>
            <a:r>
              <a:rPr lang="en-US" sz="2600" dirty="0"/>
              <a:t> to generate high-quality images from descriptive text. </a:t>
            </a:r>
            <a:r>
              <a:rPr lang="en-US" sz="2800" dirty="0"/>
              <a:t>(</a:t>
            </a:r>
            <a:r>
              <a:rPr lang="en-US" sz="2800" dirty="0">
                <a:hlinkClick r:id="rId6"/>
              </a:rPr>
              <a:t>research paper 1</a:t>
            </a:r>
            <a:r>
              <a:rPr lang="en-US" sz="2800" dirty="0"/>
              <a:t>).</a:t>
            </a:r>
            <a:endParaRPr lang="en-US" sz="26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66568">
            <a:off x="13349150" y="5817368"/>
            <a:ext cx="7820300" cy="6881864"/>
          </a:xfrm>
          <a:custGeom>
            <a:avLst/>
            <a:gdLst/>
            <a:ahLst/>
            <a:cxnLst/>
            <a:rect l="l" t="t" r="r" b="b"/>
            <a:pathLst>
              <a:path w="7820300" h="6881864">
                <a:moveTo>
                  <a:pt x="0" y="0"/>
                </a:moveTo>
                <a:lnTo>
                  <a:pt x="7820300" y="0"/>
                </a:lnTo>
                <a:lnTo>
                  <a:pt x="7820300" y="6881864"/>
                </a:lnTo>
                <a:lnTo>
                  <a:pt x="0" y="68818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3766568">
            <a:off x="-2719788" y="-4014927"/>
            <a:ext cx="7820300" cy="6881864"/>
          </a:xfrm>
          <a:custGeom>
            <a:avLst/>
            <a:gdLst/>
            <a:ahLst/>
            <a:cxnLst/>
            <a:rect l="l" t="t" r="r" b="b"/>
            <a:pathLst>
              <a:path w="7820300" h="6881864">
                <a:moveTo>
                  <a:pt x="0" y="0"/>
                </a:moveTo>
                <a:lnTo>
                  <a:pt x="7820300" y="0"/>
                </a:lnTo>
                <a:lnTo>
                  <a:pt x="7820300" y="6881864"/>
                </a:lnTo>
                <a:lnTo>
                  <a:pt x="0" y="68818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p:cNvSpPr txBox="1"/>
          <p:nvPr/>
        </p:nvSpPr>
        <p:spPr>
          <a:xfrm>
            <a:off x="2167990" y="838200"/>
            <a:ext cx="15091310" cy="1094236"/>
          </a:xfrm>
          <a:prstGeom prst="rect">
            <a:avLst/>
          </a:prstGeom>
        </p:spPr>
        <p:txBody>
          <a:bodyPr lIns="0" tIns="0" rIns="0" bIns="0" rtlCol="0" anchor="t">
            <a:spAutoFit/>
          </a:bodyPr>
          <a:lstStyle/>
          <a:p>
            <a:pPr marL="0" lvl="0" indent="0" algn="l">
              <a:lnSpc>
                <a:spcPts val="9023"/>
              </a:lnSpc>
              <a:spcBef>
                <a:spcPct val="0"/>
              </a:spcBef>
            </a:pPr>
            <a:r>
              <a:rPr lang="en-US" sz="5897" b="1" i="1" spc="253">
                <a:solidFill>
                  <a:srgbClr val="152225"/>
                </a:solidFill>
                <a:latin typeface="Lora Bold Italics"/>
                <a:ea typeface="Lora Bold Italics"/>
                <a:cs typeface="Lora Bold Italics"/>
                <a:sym typeface="Lora Bold Italics"/>
              </a:rPr>
              <a:t>Project Progress So Far </a:t>
            </a:r>
          </a:p>
        </p:txBody>
      </p:sp>
      <p:grpSp>
        <p:nvGrpSpPr>
          <p:cNvPr id="6" name="Group 6"/>
          <p:cNvGrpSpPr/>
          <p:nvPr/>
        </p:nvGrpSpPr>
        <p:grpSpPr>
          <a:xfrm>
            <a:off x="2247946" y="3764674"/>
            <a:ext cx="7663589" cy="455889"/>
            <a:chOff x="0" y="0"/>
            <a:chExt cx="1953414" cy="173502"/>
          </a:xfrm>
        </p:grpSpPr>
        <p:sp>
          <p:nvSpPr>
            <p:cNvPr id="7" name="Freeform 7"/>
            <p:cNvSpPr/>
            <p:nvPr/>
          </p:nvSpPr>
          <p:spPr>
            <a:xfrm>
              <a:off x="0" y="0"/>
              <a:ext cx="1953414" cy="173502"/>
            </a:xfrm>
            <a:custGeom>
              <a:avLst/>
              <a:gdLst/>
              <a:ahLst/>
              <a:cxnLst/>
              <a:rect l="l" t="t" r="r" b="b"/>
              <a:pathLst>
                <a:path w="1953414" h="173502">
                  <a:moveTo>
                    <a:pt x="39665" y="0"/>
                  </a:moveTo>
                  <a:lnTo>
                    <a:pt x="1913748" y="0"/>
                  </a:lnTo>
                  <a:cubicBezTo>
                    <a:pt x="1924268" y="0"/>
                    <a:pt x="1934357" y="4179"/>
                    <a:pt x="1941796" y="11618"/>
                  </a:cubicBezTo>
                  <a:cubicBezTo>
                    <a:pt x="1949235" y="19056"/>
                    <a:pt x="1953414" y="29145"/>
                    <a:pt x="1953414" y="39665"/>
                  </a:cubicBezTo>
                  <a:lnTo>
                    <a:pt x="1953414" y="133837"/>
                  </a:lnTo>
                  <a:cubicBezTo>
                    <a:pt x="1953414" y="144356"/>
                    <a:pt x="1949235" y="154445"/>
                    <a:pt x="1941796" y="161884"/>
                  </a:cubicBezTo>
                  <a:cubicBezTo>
                    <a:pt x="1934357" y="169323"/>
                    <a:pt x="1924268" y="173502"/>
                    <a:pt x="1913748" y="173502"/>
                  </a:cubicBezTo>
                  <a:lnTo>
                    <a:pt x="39665" y="173502"/>
                  </a:lnTo>
                  <a:cubicBezTo>
                    <a:pt x="29145" y="173502"/>
                    <a:pt x="19056" y="169323"/>
                    <a:pt x="11618" y="161884"/>
                  </a:cubicBezTo>
                  <a:cubicBezTo>
                    <a:pt x="4179" y="154445"/>
                    <a:pt x="0" y="144356"/>
                    <a:pt x="0" y="133837"/>
                  </a:cubicBezTo>
                  <a:lnTo>
                    <a:pt x="0" y="39665"/>
                  </a:lnTo>
                  <a:cubicBezTo>
                    <a:pt x="0" y="29145"/>
                    <a:pt x="4179" y="19056"/>
                    <a:pt x="11618" y="11618"/>
                  </a:cubicBezTo>
                  <a:cubicBezTo>
                    <a:pt x="19056" y="4179"/>
                    <a:pt x="29145" y="0"/>
                    <a:pt x="39665" y="0"/>
                  </a:cubicBezTo>
                  <a:close/>
                </a:path>
              </a:pathLst>
            </a:custGeom>
            <a:solidFill>
              <a:srgbClr val="DDEFF2"/>
            </a:solidFill>
            <a:ln cap="rnd">
              <a:noFill/>
              <a:prstDash val="solid"/>
              <a:round/>
            </a:ln>
          </p:spPr>
        </p:sp>
        <p:sp>
          <p:nvSpPr>
            <p:cNvPr id="8" name="TextBox 8"/>
            <p:cNvSpPr txBox="1"/>
            <p:nvPr/>
          </p:nvSpPr>
          <p:spPr>
            <a:xfrm>
              <a:off x="0" y="-76200"/>
              <a:ext cx="1953414" cy="249702"/>
            </a:xfrm>
            <a:prstGeom prst="rect">
              <a:avLst/>
            </a:prstGeom>
          </p:spPr>
          <p:txBody>
            <a:bodyPr lIns="50800" tIns="50800" rIns="50800" bIns="50800" rtlCol="0" anchor="ctr"/>
            <a:lstStyle/>
            <a:p>
              <a:pPr marL="0" lvl="0" indent="0" algn="ctr">
                <a:lnSpc>
                  <a:spcPts val="4159"/>
                </a:lnSpc>
                <a:spcBef>
                  <a:spcPct val="0"/>
                </a:spcBef>
              </a:pPr>
              <a:r>
                <a:rPr lang="en-US" sz="2718" b="1" i="1" spc="116">
                  <a:solidFill>
                    <a:srgbClr val="152225"/>
                  </a:solidFill>
                  <a:latin typeface="Lora Bold Italics"/>
                  <a:ea typeface="Lora Bold Italics"/>
                  <a:cs typeface="Lora Bold Italics"/>
                  <a:sym typeface="Lora Bold Italics"/>
                </a:rPr>
                <a:t>Initial Findings</a:t>
              </a:r>
            </a:p>
          </p:txBody>
        </p:sp>
      </p:grpSp>
      <p:grpSp>
        <p:nvGrpSpPr>
          <p:cNvPr id="10" name="Group 10"/>
          <p:cNvGrpSpPr/>
          <p:nvPr/>
        </p:nvGrpSpPr>
        <p:grpSpPr>
          <a:xfrm>
            <a:off x="2324323" y="6862743"/>
            <a:ext cx="7587212" cy="324975"/>
            <a:chOff x="0" y="0"/>
            <a:chExt cx="1953414" cy="173502"/>
          </a:xfrm>
        </p:grpSpPr>
        <p:sp>
          <p:nvSpPr>
            <p:cNvPr id="11" name="Freeform 11"/>
            <p:cNvSpPr/>
            <p:nvPr/>
          </p:nvSpPr>
          <p:spPr>
            <a:xfrm>
              <a:off x="0" y="0"/>
              <a:ext cx="1953414" cy="173502"/>
            </a:xfrm>
            <a:custGeom>
              <a:avLst/>
              <a:gdLst/>
              <a:ahLst/>
              <a:cxnLst/>
              <a:rect l="l" t="t" r="r" b="b"/>
              <a:pathLst>
                <a:path w="1953414" h="173502">
                  <a:moveTo>
                    <a:pt x="39665" y="0"/>
                  </a:moveTo>
                  <a:lnTo>
                    <a:pt x="1913748" y="0"/>
                  </a:lnTo>
                  <a:cubicBezTo>
                    <a:pt x="1924268" y="0"/>
                    <a:pt x="1934357" y="4179"/>
                    <a:pt x="1941796" y="11618"/>
                  </a:cubicBezTo>
                  <a:cubicBezTo>
                    <a:pt x="1949235" y="19056"/>
                    <a:pt x="1953414" y="29145"/>
                    <a:pt x="1953414" y="39665"/>
                  </a:cubicBezTo>
                  <a:lnTo>
                    <a:pt x="1953414" y="133837"/>
                  </a:lnTo>
                  <a:cubicBezTo>
                    <a:pt x="1953414" y="144356"/>
                    <a:pt x="1949235" y="154445"/>
                    <a:pt x="1941796" y="161884"/>
                  </a:cubicBezTo>
                  <a:cubicBezTo>
                    <a:pt x="1934357" y="169323"/>
                    <a:pt x="1924268" y="173502"/>
                    <a:pt x="1913748" y="173502"/>
                  </a:cubicBezTo>
                  <a:lnTo>
                    <a:pt x="39665" y="173502"/>
                  </a:lnTo>
                  <a:cubicBezTo>
                    <a:pt x="29145" y="173502"/>
                    <a:pt x="19056" y="169323"/>
                    <a:pt x="11618" y="161884"/>
                  </a:cubicBezTo>
                  <a:cubicBezTo>
                    <a:pt x="4179" y="154445"/>
                    <a:pt x="0" y="144356"/>
                    <a:pt x="0" y="133837"/>
                  </a:cubicBezTo>
                  <a:lnTo>
                    <a:pt x="0" y="39665"/>
                  </a:lnTo>
                  <a:cubicBezTo>
                    <a:pt x="0" y="29145"/>
                    <a:pt x="4179" y="19056"/>
                    <a:pt x="11618" y="11618"/>
                  </a:cubicBezTo>
                  <a:cubicBezTo>
                    <a:pt x="19056" y="4179"/>
                    <a:pt x="29145" y="0"/>
                    <a:pt x="39665" y="0"/>
                  </a:cubicBezTo>
                  <a:close/>
                </a:path>
              </a:pathLst>
            </a:custGeom>
            <a:solidFill>
              <a:srgbClr val="DDEFF2"/>
            </a:solidFill>
            <a:ln cap="rnd">
              <a:noFill/>
              <a:prstDash val="solid"/>
              <a:round/>
            </a:ln>
          </p:spPr>
        </p:sp>
        <p:sp>
          <p:nvSpPr>
            <p:cNvPr id="12" name="TextBox 12"/>
            <p:cNvSpPr txBox="1"/>
            <p:nvPr/>
          </p:nvSpPr>
          <p:spPr>
            <a:xfrm>
              <a:off x="0" y="-76200"/>
              <a:ext cx="1953414" cy="249702"/>
            </a:xfrm>
            <a:prstGeom prst="rect">
              <a:avLst/>
            </a:prstGeom>
          </p:spPr>
          <p:txBody>
            <a:bodyPr lIns="50800" tIns="50800" rIns="50800" bIns="50800" rtlCol="0" anchor="ctr"/>
            <a:lstStyle/>
            <a:p>
              <a:pPr marL="0" lvl="0" indent="0" algn="ctr">
                <a:lnSpc>
                  <a:spcPts val="4159"/>
                </a:lnSpc>
                <a:spcBef>
                  <a:spcPct val="0"/>
                </a:spcBef>
              </a:pPr>
              <a:r>
                <a:rPr lang="en-US" sz="2718" b="1" i="1" spc="116" dirty="0">
                  <a:solidFill>
                    <a:srgbClr val="152225"/>
                  </a:solidFill>
                  <a:latin typeface="Lora Bold Italics"/>
                  <a:ea typeface="Lora Bold Italics"/>
                  <a:cs typeface="Lora Bold Italics"/>
                  <a:sym typeface="Lora Bold Italics"/>
                </a:rPr>
                <a:t>Completed Tasks</a:t>
              </a:r>
            </a:p>
          </p:txBody>
        </p:sp>
      </p:grpSp>
      <p:pic>
        <p:nvPicPr>
          <p:cNvPr id="27" name="Picture 26">
            <a:extLst>
              <a:ext uri="{FF2B5EF4-FFF2-40B4-BE49-F238E27FC236}">
                <a16:creationId xmlns:a16="http://schemas.microsoft.com/office/drawing/2014/main" id="{078A4321-1EAD-3959-1C14-AE292D5191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3200" y="2773607"/>
            <a:ext cx="7383401" cy="3780720"/>
          </a:xfrm>
          <a:prstGeom prst="rect">
            <a:avLst/>
          </a:prstGeom>
        </p:spPr>
      </p:pic>
      <p:pic>
        <p:nvPicPr>
          <p:cNvPr id="17" name="Image 1" descr="preencoded.png">
            <a:extLst>
              <a:ext uri="{FF2B5EF4-FFF2-40B4-BE49-F238E27FC236}">
                <a16:creationId xmlns:a16="http://schemas.microsoft.com/office/drawing/2014/main" id="{AC45E341-9509-0BBD-80EF-30CF4B41CC06}"/>
              </a:ext>
            </a:extLst>
          </p:cNvPr>
          <p:cNvPicPr>
            <a:picLocks noChangeAspect="1"/>
          </p:cNvPicPr>
          <p:nvPr/>
        </p:nvPicPr>
        <p:blipFill>
          <a:blip r:embed="rId5"/>
          <a:stretch>
            <a:fillRect/>
          </a:stretch>
        </p:blipFill>
        <p:spPr>
          <a:xfrm>
            <a:off x="236586" y="3398466"/>
            <a:ext cx="1732586" cy="3206812"/>
          </a:xfrm>
          <a:prstGeom prst="rect">
            <a:avLst/>
          </a:prstGeom>
        </p:spPr>
      </p:pic>
      <p:sp>
        <p:nvSpPr>
          <p:cNvPr id="19" name="Text 2">
            <a:extLst>
              <a:ext uri="{FF2B5EF4-FFF2-40B4-BE49-F238E27FC236}">
                <a16:creationId xmlns:a16="http://schemas.microsoft.com/office/drawing/2014/main" id="{4BF81808-7A31-139D-1BDC-C180A1BFD431}"/>
              </a:ext>
            </a:extLst>
          </p:cNvPr>
          <p:cNvSpPr/>
          <p:nvPr/>
        </p:nvSpPr>
        <p:spPr>
          <a:xfrm>
            <a:off x="2134221" y="4424995"/>
            <a:ext cx="8381379" cy="2379010"/>
          </a:xfrm>
          <a:prstGeom prst="rect">
            <a:avLst/>
          </a:prstGeom>
          <a:noFill/>
          <a:ln/>
        </p:spPr>
        <p:txBody>
          <a:bodyPr wrap="square" lIns="0" tIns="0" rIns="0" bIns="0" rtlCol="0" anchor="t"/>
          <a:lstStyle/>
          <a:p>
            <a:pPr marL="0" indent="0" algn="l">
              <a:lnSpc>
                <a:spcPts val="2950"/>
              </a:lnSpc>
              <a:buNone/>
            </a:pPr>
            <a:r>
              <a:rPr lang="en-US" sz="2000" dirty="0">
                <a:latin typeface="Fira Sans" pitchFamily="34" charset="0"/>
                <a:ea typeface="Fira Sans" pitchFamily="34" charset="-122"/>
                <a:cs typeface="Fira Sans" pitchFamily="34" charset="-120"/>
              </a:rPr>
              <a:t>Generative models can effectively produce narrative sequences, but coherence over long sequences remains challenging. Reinforcement learning has proven effective in improving narrative quality by optimizing prompts, especially in text-to-image applications.</a:t>
            </a:r>
            <a:endParaRPr lang="en-US" sz="2000" dirty="0"/>
          </a:p>
        </p:txBody>
      </p:sp>
      <p:pic>
        <p:nvPicPr>
          <p:cNvPr id="20" name="Image 2" descr="preencoded.png">
            <a:extLst>
              <a:ext uri="{FF2B5EF4-FFF2-40B4-BE49-F238E27FC236}">
                <a16:creationId xmlns:a16="http://schemas.microsoft.com/office/drawing/2014/main" id="{A3A9228F-58DD-A126-51FF-4BB41F400879}"/>
              </a:ext>
            </a:extLst>
          </p:cNvPr>
          <p:cNvPicPr>
            <a:picLocks noChangeAspect="1"/>
          </p:cNvPicPr>
          <p:nvPr/>
        </p:nvPicPr>
        <p:blipFill>
          <a:blip r:embed="rId6"/>
          <a:stretch>
            <a:fillRect/>
          </a:stretch>
        </p:blipFill>
        <p:spPr>
          <a:xfrm>
            <a:off x="236586" y="6862743"/>
            <a:ext cx="1732587" cy="2772069"/>
          </a:xfrm>
          <a:prstGeom prst="rect">
            <a:avLst/>
          </a:prstGeom>
        </p:spPr>
      </p:pic>
      <p:sp>
        <p:nvSpPr>
          <p:cNvPr id="22" name="Text 4">
            <a:extLst>
              <a:ext uri="{FF2B5EF4-FFF2-40B4-BE49-F238E27FC236}">
                <a16:creationId xmlns:a16="http://schemas.microsoft.com/office/drawing/2014/main" id="{D88A3B50-C733-1824-EDAE-6057ADC07AD9}"/>
              </a:ext>
            </a:extLst>
          </p:cNvPr>
          <p:cNvSpPr/>
          <p:nvPr/>
        </p:nvSpPr>
        <p:spPr>
          <a:xfrm>
            <a:off x="2324323" y="7492265"/>
            <a:ext cx="8798048" cy="475803"/>
          </a:xfrm>
          <a:prstGeom prst="rect">
            <a:avLst/>
          </a:prstGeom>
          <a:noFill/>
          <a:ln/>
        </p:spPr>
        <p:txBody>
          <a:bodyPr wrap="none" lIns="0" tIns="0" rIns="0" bIns="0" rtlCol="0" anchor="t"/>
          <a:lstStyle/>
          <a:p>
            <a:pPr marL="0" indent="0" algn="l">
              <a:lnSpc>
                <a:spcPts val="2950"/>
              </a:lnSpc>
              <a:buNone/>
            </a:pPr>
            <a:r>
              <a:rPr lang="en-US" sz="2000" dirty="0">
                <a:latin typeface="Fira Sans" pitchFamily="34" charset="0"/>
                <a:ea typeface="Fira Sans" pitchFamily="34" charset="-122"/>
                <a:cs typeface="Fira Sans" pitchFamily="34" charset="-120"/>
              </a:rPr>
              <a:t>Review of current literature on generative storytelling.</a:t>
            </a:r>
            <a:endParaRPr lang="en-US" sz="2000" dirty="0"/>
          </a:p>
        </p:txBody>
      </p:sp>
      <p:sp>
        <p:nvSpPr>
          <p:cNvPr id="24" name="TextBox 23">
            <a:extLst>
              <a:ext uri="{FF2B5EF4-FFF2-40B4-BE49-F238E27FC236}">
                <a16:creationId xmlns:a16="http://schemas.microsoft.com/office/drawing/2014/main" id="{803DC4B0-27C2-603B-E601-0A56B3DF07F9}"/>
              </a:ext>
            </a:extLst>
          </p:cNvPr>
          <p:cNvSpPr txBox="1"/>
          <p:nvPr/>
        </p:nvSpPr>
        <p:spPr>
          <a:xfrm>
            <a:off x="3593054" y="3671950"/>
            <a:ext cx="7358230" cy="369332"/>
          </a:xfrm>
          <a:prstGeom prst="rect">
            <a:avLst/>
          </a:prstGeom>
          <a:noFill/>
        </p:spPr>
        <p:txBody>
          <a:bodyPr wrap="square">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4498FC57-115B-52E8-7116-72C48D2BDC40}"/>
              </a:ext>
            </a:extLst>
          </p:cNvPr>
          <p:cNvPicPr>
            <a:picLocks noChangeAspect="1"/>
          </p:cNvPicPr>
          <p:nvPr/>
        </p:nvPicPr>
        <p:blipFill>
          <a:blip r:embed="rId2"/>
          <a:stretch>
            <a:fillRect/>
          </a:stretch>
        </p:blipFill>
        <p:spPr>
          <a:xfrm>
            <a:off x="0" y="0"/>
            <a:ext cx="6857504" cy="10287000"/>
          </a:xfrm>
          <a:prstGeom prst="rect">
            <a:avLst/>
          </a:prstGeom>
        </p:spPr>
      </p:pic>
      <p:sp>
        <p:nvSpPr>
          <p:cNvPr id="2" name="Freeform 2"/>
          <p:cNvSpPr/>
          <p:nvPr/>
        </p:nvSpPr>
        <p:spPr>
          <a:xfrm rot="-3766568">
            <a:off x="13349150" y="5817368"/>
            <a:ext cx="7820300" cy="6881864"/>
          </a:xfrm>
          <a:custGeom>
            <a:avLst/>
            <a:gdLst/>
            <a:ahLst/>
            <a:cxnLst/>
            <a:rect l="l" t="t" r="r" b="b"/>
            <a:pathLst>
              <a:path w="7820300" h="6881864">
                <a:moveTo>
                  <a:pt x="0" y="0"/>
                </a:moveTo>
                <a:lnTo>
                  <a:pt x="7820300" y="0"/>
                </a:lnTo>
                <a:lnTo>
                  <a:pt x="7820300" y="6881864"/>
                </a:lnTo>
                <a:lnTo>
                  <a:pt x="0" y="688186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rot="-3766568">
            <a:off x="-2719788" y="-4014927"/>
            <a:ext cx="7820300" cy="6881864"/>
          </a:xfrm>
          <a:custGeom>
            <a:avLst/>
            <a:gdLst/>
            <a:ahLst/>
            <a:cxnLst/>
            <a:rect l="l" t="t" r="r" b="b"/>
            <a:pathLst>
              <a:path w="7820300" h="6881864">
                <a:moveTo>
                  <a:pt x="0" y="0"/>
                </a:moveTo>
                <a:lnTo>
                  <a:pt x="7820300" y="0"/>
                </a:lnTo>
                <a:lnTo>
                  <a:pt x="7820300" y="6881864"/>
                </a:lnTo>
                <a:lnTo>
                  <a:pt x="0" y="688186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10055942" y="377745"/>
            <a:ext cx="15091310" cy="1094236"/>
          </a:xfrm>
          <a:prstGeom prst="rect">
            <a:avLst/>
          </a:prstGeom>
        </p:spPr>
        <p:txBody>
          <a:bodyPr lIns="0" tIns="0" rIns="0" bIns="0" rtlCol="0" anchor="t">
            <a:spAutoFit/>
          </a:bodyPr>
          <a:lstStyle/>
          <a:p>
            <a:pPr marL="0" lvl="0" indent="0" algn="l">
              <a:lnSpc>
                <a:spcPts val="9023"/>
              </a:lnSpc>
              <a:spcBef>
                <a:spcPct val="0"/>
              </a:spcBef>
            </a:pPr>
            <a:r>
              <a:rPr lang="en-US" sz="5897" b="1" i="1" spc="253" dirty="0">
                <a:latin typeface="Lora Bold Italics"/>
                <a:ea typeface="Lora Bold Italics"/>
                <a:cs typeface="Lora Bold Italics"/>
                <a:sym typeface="Lora Bold Italics"/>
              </a:rPr>
              <a:t>Next Steps</a:t>
            </a:r>
          </a:p>
        </p:txBody>
      </p:sp>
      <p:grpSp>
        <p:nvGrpSpPr>
          <p:cNvPr id="6" name="Group 6"/>
          <p:cNvGrpSpPr/>
          <p:nvPr/>
        </p:nvGrpSpPr>
        <p:grpSpPr>
          <a:xfrm>
            <a:off x="7143690" y="2464021"/>
            <a:ext cx="7564314" cy="900462"/>
            <a:chOff x="0" y="0"/>
            <a:chExt cx="1953414" cy="173502"/>
          </a:xfrm>
        </p:grpSpPr>
        <p:sp>
          <p:nvSpPr>
            <p:cNvPr id="7" name="Freeform 7"/>
            <p:cNvSpPr/>
            <p:nvPr/>
          </p:nvSpPr>
          <p:spPr>
            <a:xfrm>
              <a:off x="0" y="0"/>
              <a:ext cx="1953414" cy="173502"/>
            </a:xfrm>
            <a:custGeom>
              <a:avLst/>
              <a:gdLst/>
              <a:ahLst/>
              <a:cxnLst/>
              <a:rect l="l" t="t" r="r" b="b"/>
              <a:pathLst>
                <a:path w="1953414" h="173502">
                  <a:moveTo>
                    <a:pt x="39665" y="0"/>
                  </a:moveTo>
                  <a:lnTo>
                    <a:pt x="1913748" y="0"/>
                  </a:lnTo>
                  <a:cubicBezTo>
                    <a:pt x="1924268" y="0"/>
                    <a:pt x="1934357" y="4179"/>
                    <a:pt x="1941796" y="11618"/>
                  </a:cubicBezTo>
                  <a:cubicBezTo>
                    <a:pt x="1949235" y="19056"/>
                    <a:pt x="1953414" y="29145"/>
                    <a:pt x="1953414" y="39665"/>
                  </a:cubicBezTo>
                  <a:lnTo>
                    <a:pt x="1953414" y="133837"/>
                  </a:lnTo>
                  <a:cubicBezTo>
                    <a:pt x="1953414" y="144356"/>
                    <a:pt x="1949235" y="154445"/>
                    <a:pt x="1941796" y="161884"/>
                  </a:cubicBezTo>
                  <a:cubicBezTo>
                    <a:pt x="1934357" y="169323"/>
                    <a:pt x="1924268" y="173502"/>
                    <a:pt x="1913748" y="173502"/>
                  </a:cubicBezTo>
                  <a:lnTo>
                    <a:pt x="39665" y="173502"/>
                  </a:lnTo>
                  <a:cubicBezTo>
                    <a:pt x="29145" y="173502"/>
                    <a:pt x="19056" y="169323"/>
                    <a:pt x="11618" y="161884"/>
                  </a:cubicBezTo>
                  <a:cubicBezTo>
                    <a:pt x="4179" y="154445"/>
                    <a:pt x="0" y="144356"/>
                    <a:pt x="0" y="133837"/>
                  </a:cubicBezTo>
                  <a:lnTo>
                    <a:pt x="0" y="39665"/>
                  </a:lnTo>
                  <a:cubicBezTo>
                    <a:pt x="0" y="29145"/>
                    <a:pt x="4179" y="19056"/>
                    <a:pt x="11618" y="11618"/>
                  </a:cubicBezTo>
                  <a:cubicBezTo>
                    <a:pt x="19056" y="4179"/>
                    <a:pt x="29145" y="0"/>
                    <a:pt x="39665" y="0"/>
                  </a:cubicBezTo>
                  <a:close/>
                </a:path>
              </a:pathLst>
            </a:custGeom>
            <a:solidFill>
              <a:srgbClr val="DDEFF2"/>
            </a:solidFill>
            <a:ln cap="rnd">
              <a:noFill/>
              <a:prstDash val="solid"/>
              <a:round/>
            </a:ln>
          </p:spPr>
        </p:sp>
        <p:sp>
          <p:nvSpPr>
            <p:cNvPr id="8" name="TextBox 8"/>
            <p:cNvSpPr txBox="1"/>
            <p:nvPr/>
          </p:nvSpPr>
          <p:spPr>
            <a:xfrm>
              <a:off x="0" y="-76200"/>
              <a:ext cx="1953414" cy="249702"/>
            </a:xfrm>
            <a:prstGeom prst="rect">
              <a:avLst/>
            </a:prstGeom>
          </p:spPr>
          <p:txBody>
            <a:bodyPr lIns="50800" tIns="50800" rIns="50800" bIns="50800" rtlCol="0" anchor="ctr"/>
            <a:lstStyle/>
            <a:p>
              <a:pPr marL="0" lvl="0" indent="0" algn="ctr">
                <a:lnSpc>
                  <a:spcPts val="4159"/>
                </a:lnSpc>
                <a:spcBef>
                  <a:spcPct val="0"/>
                </a:spcBef>
              </a:pPr>
              <a:r>
                <a:rPr lang="en-US" sz="2718" b="1" i="1" spc="116">
                  <a:latin typeface="Lora Bold Italics"/>
                  <a:ea typeface="Lora Bold Italics"/>
                  <a:cs typeface="Lora Bold Italics"/>
                  <a:sym typeface="Lora Bold Italics"/>
                </a:rPr>
                <a:t>Immediate Goals</a:t>
              </a:r>
            </a:p>
          </p:txBody>
        </p:sp>
      </p:grpSp>
      <p:grpSp>
        <p:nvGrpSpPr>
          <p:cNvPr id="10" name="Group 10"/>
          <p:cNvGrpSpPr/>
          <p:nvPr/>
        </p:nvGrpSpPr>
        <p:grpSpPr>
          <a:xfrm>
            <a:off x="7199905" y="5969535"/>
            <a:ext cx="7564314" cy="1045308"/>
            <a:chOff x="0" y="0"/>
            <a:chExt cx="1953414" cy="173502"/>
          </a:xfrm>
        </p:grpSpPr>
        <p:sp>
          <p:nvSpPr>
            <p:cNvPr id="11" name="Freeform 11"/>
            <p:cNvSpPr/>
            <p:nvPr/>
          </p:nvSpPr>
          <p:spPr>
            <a:xfrm>
              <a:off x="0" y="0"/>
              <a:ext cx="1953414" cy="173502"/>
            </a:xfrm>
            <a:custGeom>
              <a:avLst/>
              <a:gdLst/>
              <a:ahLst/>
              <a:cxnLst/>
              <a:rect l="l" t="t" r="r" b="b"/>
              <a:pathLst>
                <a:path w="1953414" h="173502">
                  <a:moveTo>
                    <a:pt x="39665" y="0"/>
                  </a:moveTo>
                  <a:lnTo>
                    <a:pt x="1913748" y="0"/>
                  </a:lnTo>
                  <a:cubicBezTo>
                    <a:pt x="1924268" y="0"/>
                    <a:pt x="1934357" y="4179"/>
                    <a:pt x="1941796" y="11618"/>
                  </a:cubicBezTo>
                  <a:cubicBezTo>
                    <a:pt x="1949235" y="19056"/>
                    <a:pt x="1953414" y="29145"/>
                    <a:pt x="1953414" y="39665"/>
                  </a:cubicBezTo>
                  <a:lnTo>
                    <a:pt x="1953414" y="133837"/>
                  </a:lnTo>
                  <a:cubicBezTo>
                    <a:pt x="1953414" y="144356"/>
                    <a:pt x="1949235" y="154445"/>
                    <a:pt x="1941796" y="161884"/>
                  </a:cubicBezTo>
                  <a:cubicBezTo>
                    <a:pt x="1934357" y="169323"/>
                    <a:pt x="1924268" y="173502"/>
                    <a:pt x="1913748" y="173502"/>
                  </a:cubicBezTo>
                  <a:lnTo>
                    <a:pt x="39665" y="173502"/>
                  </a:lnTo>
                  <a:cubicBezTo>
                    <a:pt x="29145" y="173502"/>
                    <a:pt x="19056" y="169323"/>
                    <a:pt x="11618" y="161884"/>
                  </a:cubicBezTo>
                  <a:cubicBezTo>
                    <a:pt x="4179" y="154445"/>
                    <a:pt x="0" y="144356"/>
                    <a:pt x="0" y="133837"/>
                  </a:cubicBezTo>
                  <a:lnTo>
                    <a:pt x="0" y="39665"/>
                  </a:lnTo>
                  <a:cubicBezTo>
                    <a:pt x="0" y="29145"/>
                    <a:pt x="4179" y="19056"/>
                    <a:pt x="11618" y="11618"/>
                  </a:cubicBezTo>
                  <a:cubicBezTo>
                    <a:pt x="19056" y="4179"/>
                    <a:pt x="29145" y="0"/>
                    <a:pt x="39665" y="0"/>
                  </a:cubicBezTo>
                  <a:close/>
                </a:path>
              </a:pathLst>
            </a:custGeom>
            <a:solidFill>
              <a:srgbClr val="DDEFF2"/>
            </a:solidFill>
            <a:ln cap="rnd">
              <a:noFill/>
              <a:prstDash val="solid"/>
              <a:round/>
            </a:ln>
          </p:spPr>
        </p:sp>
        <p:sp>
          <p:nvSpPr>
            <p:cNvPr id="12" name="TextBox 12"/>
            <p:cNvSpPr txBox="1"/>
            <p:nvPr/>
          </p:nvSpPr>
          <p:spPr>
            <a:xfrm>
              <a:off x="0" y="-76200"/>
              <a:ext cx="1953414" cy="249702"/>
            </a:xfrm>
            <a:prstGeom prst="rect">
              <a:avLst/>
            </a:prstGeom>
          </p:spPr>
          <p:txBody>
            <a:bodyPr lIns="50800" tIns="50800" rIns="50800" bIns="50800" rtlCol="0" anchor="ctr"/>
            <a:lstStyle/>
            <a:p>
              <a:pPr marL="0" lvl="0" indent="0" algn="ctr">
                <a:lnSpc>
                  <a:spcPts val="4159"/>
                </a:lnSpc>
                <a:spcBef>
                  <a:spcPct val="0"/>
                </a:spcBef>
              </a:pPr>
              <a:r>
                <a:rPr lang="en-US" sz="2718" b="1" i="1" spc="116">
                  <a:latin typeface="Lora Bold Italics"/>
                  <a:ea typeface="Lora Bold Italics"/>
                  <a:cs typeface="Lora Bold Italics"/>
                  <a:sym typeface="Lora Bold Italics"/>
                </a:rPr>
                <a:t>Long-Term Plans</a:t>
              </a:r>
            </a:p>
          </p:txBody>
        </p:sp>
      </p:grpSp>
      <p:pic>
        <p:nvPicPr>
          <p:cNvPr id="15" name="Image 1" descr="preencoded.png">
            <a:extLst>
              <a:ext uri="{FF2B5EF4-FFF2-40B4-BE49-F238E27FC236}">
                <a16:creationId xmlns:a16="http://schemas.microsoft.com/office/drawing/2014/main" id="{77DD207D-AC31-D9F1-45D9-A01D37D5B116}"/>
              </a:ext>
            </a:extLst>
          </p:cNvPr>
          <p:cNvPicPr>
            <a:picLocks noChangeAspect="1"/>
          </p:cNvPicPr>
          <p:nvPr/>
        </p:nvPicPr>
        <p:blipFill>
          <a:blip r:embed="rId5"/>
          <a:stretch>
            <a:fillRect/>
          </a:stretch>
        </p:blipFill>
        <p:spPr>
          <a:xfrm>
            <a:off x="7267170" y="1738931"/>
            <a:ext cx="604242" cy="604242"/>
          </a:xfrm>
          <a:prstGeom prst="rect">
            <a:avLst/>
          </a:prstGeom>
        </p:spPr>
      </p:pic>
      <p:sp>
        <p:nvSpPr>
          <p:cNvPr id="17" name="Text 2">
            <a:extLst>
              <a:ext uri="{FF2B5EF4-FFF2-40B4-BE49-F238E27FC236}">
                <a16:creationId xmlns:a16="http://schemas.microsoft.com/office/drawing/2014/main" id="{09FEFA39-20F2-85D2-B6AC-25C0749E66EC}"/>
              </a:ext>
            </a:extLst>
          </p:cNvPr>
          <p:cNvSpPr/>
          <p:nvPr/>
        </p:nvSpPr>
        <p:spPr>
          <a:xfrm>
            <a:off x="7256119" y="3488789"/>
            <a:ext cx="7564313" cy="1295934"/>
          </a:xfrm>
          <a:prstGeom prst="rect">
            <a:avLst/>
          </a:prstGeom>
          <a:noFill/>
          <a:ln/>
        </p:spPr>
        <p:txBody>
          <a:bodyPr wrap="square" lIns="0" tIns="0" rIns="0" bIns="0" rtlCol="0" anchor="t"/>
          <a:lstStyle/>
          <a:p>
            <a:pPr marL="0" indent="0" algn="l">
              <a:lnSpc>
                <a:spcPts val="3000"/>
              </a:lnSpc>
              <a:buNone/>
            </a:pPr>
            <a:r>
              <a:rPr lang="en-US" sz="2200" dirty="0">
                <a:latin typeface="Fira Sans" pitchFamily="34" charset="0"/>
                <a:ea typeface="Fira Sans" pitchFamily="34" charset="-122"/>
                <a:cs typeface="Fira Sans" pitchFamily="34" charset="-120"/>
              </a:rPr>
              <a:t>Implement a combined model that integrates image and text inputs into a seamless narrative. Test different prompt adaptation techniques to refine narrative coherence.</a:t>
            </a:r>
            <a:endParaRPr lang="en-US" sz="2200" dirty="0"/>
          </a:p>
        </p:txBody>
      </p:sp>
      <p:pic>
        <p:nvPicPr>
          <p:cNvPr id="18" name="Image 2" descr="preencoded.png">
            <a:extLst>
              <a:ext uri="{FF2B5EF4-FFF2-40B4-BE49-F238E27FC236}">
                <a16:creationId xmlns:a16="http://schemas.microsoft.com/office/drawing/2014/main" id="{8FECBCF7-DE2E-B931-6700-83AFFA306876}"/>
              </a:ext>
            </a:extLst>
          </p:cNvPr>
          <p:cNvPicPr>
            <a:picLocks noChangeAspect="1"/>
          </p:cNvPicPr>
          <p:nvPr/>
        </p:nvPicPr>
        <p:blipFill>
          <a:blip r:embed="rId6"/>
          <a:stretch>
            <a:fillRect/>
          </a:stretch>
        </p:blipFill>
        <p:spPr>
          <a:xfrm>
            <a:off x="7230299" y="5105944"/>
            <a:ext cx="684936" cy="684936"/>
          </a:xfrm>
          <a:prstGeom prst="rect">
            <a:avLst/>
          </a:prstGeom>
        </p:spPr>
      </p:pic>
      <p:sp>
        <p:nvSpPr>
          <p:cNvPr id="20" name="Text 4">
            <a:extLst>
              <a:ext uri="{FF2B5EF4-FFF2-40B4-BE49-F238E27FC236}">
                <a16:creationId xmlns:a16="http://schemas.microsoft.com/office/drawing/2014/main" id="{FDABFA2C-D53A-4E18-2783-03A23821D0FF}"/>
              </a:ext>
            </a:extLst>
          </p:cNvPr>
          <p:cNvSpPr/>
          <p:nvPr/>
        </p:nvSpPr>
        <p:spPr>
          <a:xfrm>
            <a:off x="7267170" y="7372154"/>
            <a:ext cx="7451884" cy="1160145"/>
          </a:xfrm>
          <a:prstGeom prst="rect">
            <a:avLst/>
          </a:prstGeom>
          <a:noFill/>
          <a:ln/>
        </p:spPr>
        <p:txBody>
          <a:bodyPr wrap="square" lIns="0" tIns="0" rIns="0" bIns="0" rtlCol="0" anchor="t"/>
          <a:lstStyle/>
          <a:p>
            <a:pPr marL="0" indent="0" algn="l">
              <a:lnSpc>
                <a:spcPts val="3000"/>
              </a:lnSpc>
              <a:buNone/>
            </a:pPr>
            <a:r>
              <a:rPr lang="en-US" sz="2200" dirty="0">
                <a:latin typeface="Fira Sans" pitchFamily="34" charset="0"/>
                <a:ea typeface="Fira Sans" pitchFamily="34" charset="-122"/>
                <a:cs typeface="Fira Sans" pitchFamily="34" charset="-120"/>
              </a:rPr>
              <a:t>Explore multi-modal generative narratives that include sound, image, and text. Refine generative models using user feedback and reinforcement learning.</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23379">
            <a:off x="-2834800" y="-3348182"/>
            <a:ext cx="6712091" cy="8295843"/>
          </a:xfrm>
          <a:custGeom>
            <a:avLst/>
            <a:gdLst/>
            <a:ahLst/>
            <a:cxnLst/>
            <a:rect l="l" t="t" r="r" b="b"/>
            <a:pathLst>
              <a:path w="6712091" h="8295843">
                <a:moveTo>
                  <a:pt x="0" y="0"/>
                </a:moveTo>
                <a:lnTo>
                  <a:pt x="6712092" y="0"/>
                </a:lnTo>
                <a:lnTo>
                  <a:pt x="6712092" y="8295843"/>
                </a:lnTo>
                <a:lnTo>
                  <a:pt x="0" y="829584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0504008" y="5216341"/>
            <a:ext cx="7783992" cy="5165740"/>
          </a:xfrm>
          <a:custGeom>
            <a:avLst/>
            <a:gdLst/>
            <a:ahLst/>
            <a:cxnLst/>
            <a:rect l="l" t="t" r="r" b="b"/>
            <a:pathLst>
              <a:path w="7783992" h="5165740">
                <a:moveTo>
                  <a:pt x="0" y="0"/>
                </a:moveTo>
                <a:lnTo>
                  <a:pt x="7783992" y="0"/>
                </a:lnTo>
                <a:lnTo>
                  <a:pt x="7783992" y="5165740"/>
                </a:lnTo>
                <a:lnTo>
                  <a:pt x="0" y="51657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7604082" y="3291207"/>
            <a:ext cx="6961679" cy="1577145"/>
          </a:xfrm>
          <a:prstGeom prst="rect">
            <a:avLst/>
          </a:prstGeom>
        </p:spPr>
        <p:txBody>
          <a:bodyPr lIns="0" tIns="0" rIns="0" bIns="0" rtlCol="0" anchor="t">
            <a:spAutoFit/>
          </a:bodyPr>
          <a:lstStyle/>
          <a:p>
            <a:pPr algn="l">
              <a:lnSpc>
                <a:spcPts val="13073"/>
              </a:lnSpc>
              <a:spcBef>
                <a:spcPct val="0"/>
              </a:spcBef>
            </a:pPr>
            <a:r>
              <a:rPr lang="en-US" sz="8544" b="1" i="1" spc="367">
                <a:solidFill>
                  <a:srgbClr val="000000"/>
                </a:solidFill>
                <a:latin typeface="Lora Bold Italics"/>
                <a:ea typeface="Lora Bold Italics"/>
                <a:cs typeface="Lora Bold Italics"/>
                <a:sym typeface="Lora Bold Italic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638</Words>
  <Application>Microsoft Office PowerPoint</Application>
  <PresentationFormat>Custom</PresentationFormat>
  <Paragraphs>58</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Lora Italics</vt:lpstr>
      <vt:lpstr>Fira Mono</vt:lpstr>
      <vt:lpstr>Arial</vt:lpstr>
      <vt:lpstr>Calibri</vt:lpstr>
      <vt:lpstr>Lora Bold Italics</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 Sept, 2024</dc:title>
  <cp:lastModifiedBy>supriyo pal</cp:lastModifiedBy>
  <cp:revision>5</cp:revision>
  <dcterms:created xsi:type="dcterms:W3CDTF">2006-08-16T00:00:00Z</dcterms:created>
  <dcterms:modified xsi:type="dcterms:W3CDTF">2024-09-16T14:38:22Z</dcterms:modified>
  <dc:identifier>DAGQVD3I9zw</dc:identifier>
</cp:coreProperties>
</file>